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3"/>
  </p:notesMasterIdLst>
  <p:sldIdLst>
    <p:sldId id="934" r:id="rId2"/>
    <p:sldId id="837" r:id="rId3"/>
    <p:sldId id="836" r:id="rId4"/>
    <p:sldId id="930" r:id="rId5"/>
    <p:sldId id="855" r:id="rId6"/>
    <p:sldId id="257" r:id="rId7"/>
    <p:sldId id="926" r:id="rId8"/>
    <p:sldId id="916" r:id="rId9"/>
    <p:sldId id="903" r:id="rId10"/>
    <p:sldId id="914" r:id="rId11"/>
    <p:sldId id="933" r:id="rId12"/>
    <p:sldId id="932" r:id="rId13"/>
    <p:sldId id="792" r:id="rId14"/>
    <p:sldId id="922" r:id="rId15"/>
    <p:sldId id="923" r:id="rId16"/>
    <p:sldId id="852" r:id="rId17"/>
    <p:sldId id="853" r:id="rId18"/>
    <p:sldId id="924" r:id="rId19"/>
    <p:sldId id="925" r:id="rId20"/>
    <p:sldId id="843" r:id="rId21"/>
    <p:sldId id="929" r:id="rId22"/>
    <p:sldId id="838" r:id="rId23"/>
    <p:sldId id="839" r:id="rId24"/>
    <p:sldId id="840" r:id="rId25"/>
    <p:sldId id="849" r:id="rId26"/>
    <p:sldId id="844" r:id="rId27"/>
    <p:sldId id="848" r:id="rId28"/>
    <p:sldId id="850" r:id="rId29"/>
    <p:sldId id="841" r:id="rId30"/>
    <p:sldId id="842" r:id="rId31"/>
    <p:sldId id="918" r:id="rId32"/>
    <p:sldId id="935" r:id="rId33"/>
    <p:sldId id="851" r:id="rId34"/>
    <p:sldId id="846" r:id="rId35"/>
    <p:sldId id="854" r:id="rId36"/>
    <p:sldId id="857" r:id="rId37"/>
    <p:sldId id="915" r:id="rId38"/>
    <p:sldId id="919" r:id="rId39"/>
    <p:sldId id="823" r:id="rId40"/>
    <p:sldId id="928" r:id="rId41"/>
    <p:sldId id="84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FF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059453-2AB7-4D5D-B57E-C7ADA95008CD}" v="2" dt="2023-11-29T02:20:38.121"/>
    <p1510:client id="{F7902F04-E5B8-49F8-8C7C-09CED6972BF1}" v="2" dt="2023-11-29T22:15:59.5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78" autoAdjust="0"/>
    <p:restoredTop sz="94660"/>
  </p:normalViewPr>
  <p:slideViewPr>
    <p:cSldViewPr snapToGrid="0">
      <p:cViewPr varScale="1">
        <p:scale>
          <a:sx n="82" d="100"/>
          <a:sy n="82" d="100"/>
        </p:scale>
        <p:origin x="2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11DCD-3784-4139-A132-950BFF9D1CA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246E7-6E83-4E4A-BC4B-6AAA264E1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09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Add partial LOF, complete LOF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E1426C-5DC3-4DAC-BD78-C14F3A1F04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79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Add synaptosome data</a:t>
            </a:r>
          </a:p>
          <a:p>
            <a:r>
              <a:rPr lang="en-US">
                <a:cs typeface="Calibri"/>
              </a:rPr>
              <a:t>Show synapse/mouse and dish to help visually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E1426C-5DC3-4DAC-BD78-C14F3A1F04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45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E1426C-5DC3-4DAC-BD78-C14F3A1F04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70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E1426C-5DC3-4DAC-BD78-C14F3A1F04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69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E1426C-5DC3-4DAC-BD78-C14F3A1F04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04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E1426C-5DC3-4DAC-BD78-C14F3A1F04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10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E1426C-5DC3-4DAC-BD78-C14F3A1F04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41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Add partial LOF, complete LOF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E1426C-5DC3-4DAC-BD78-C14F3A1F040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13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DA3ED-F519-936B-6A81-8FDE442A7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6C960F-3ABD-05D3-C1F8-AD45A4345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C81DB-8304-0586-AA09-43DF33523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43A9-2DA0-4072-9723-6A88EE4D5FC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CABDF-6C12-16B4-6C9C-1EAEF16B5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F1932-8315-5838-F525-5E1B607B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2A27-497E-48AE-96B6-B8F6EB79A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42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59938-3F43-2CCD-6C14-81F4482ED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02CE35-FBC4-A3BC-41A5-B71445949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0470F-181B-52D6-55E7-953FFF0F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43A9-2DA0-4072-9723-6A88EE4D5FC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5C388-0B5F-005B-DEEA-90828C71C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A2D2C-8E4D-2E32-B8AC-05922C55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2A27-497E-48AE-96B6-B8F6EB79A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82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E79AF6-D78F-986C-EE7F-74DD7FD453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112A27-40B8-D767-89C7-CD1E5F91A6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786A7-5D6F-7411-27B9-6264F373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43A9-2DA0-4072-9723-6A88EE4D5FC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41C7B-E6F4-E8F4-1BC8-E5F4AA7ED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B4CBC-BE40-00BF-9AAB-AE07F38A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2A27-497E-48AE-96B6-B8F6EB79A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35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182E6-69B4-B544-C2CF-CB796F811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C80FEE-DE32-5C8D-6021-66FDBCF0B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E6EF-2FED-48A8-AAD1-4AD2143658EE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23683C-DBD9-3B0D-1584-DCF2F151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BBDC51-0AC1-57BA-FDDA-4ECD54B5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C3A54-A47A-46C9-8382-EAD76C610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28537-DE0B-BBFD-BB10-DE86AA963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7D698-150A-1BFB-DBFA-B818ED42E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3FF17-18B3-6AAD-89C5-45781F864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43A9-2DA0-4072-9723-6A88EE4D5FC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8FF4D-39D8-6285-C3DA-1C0F4DF94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8B028-16B6-6A8E-4E5D-0EA3A4F5A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2A27-497E-48AE-96B6-B8F6EB79A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71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1912A-C6AC-EB40-213C-00991AACD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FB70A-327F-F6E3-F2DE-919EBEE7E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FBF8F-20B8-5730-1D0A-DA70E8920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43A9-2DA0-4072-9723-6A88EE4D5FC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5FA71-9FB5-A939-D23D-383760F61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EBDDD-B216-BDD7-CC80-AF5A8158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2A27-497E-48AE-96B6-B8F6EB79A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33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05F9D-039C-498C-0825-F92D1C801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0E4A2-2290-4F63-8339-09A3033C8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668F4-B609-164D-F6C1-249640524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BD2879-2630-D8F1-C20C-084765C2D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43A9-2DA0-4072-9723-6A88EE4D5FC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9F1E6-575A-D9D9-C94C-CA1E0732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137DB0-4245-5031-63A2-EC3D2DFE8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2A27-497E-48AE-96B6-B8F6EB79A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65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0B509-D654-D9E1-A364-8D9D36D8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D5B32-A80E-4E7B-D46C-1DAD376E9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2FCB24-0732-CC64-F3D6-A99E8AADB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87C2A3-E29B-1B45-9C11-7F96CC384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769229-69C3-2568-9652-21DB9DA96E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E0C3EA-2ED3-69C1-027B-EF15BFF48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43A9-2DA0-4072-9723-6A88EE4D5FC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FC7849-1C6F-7F42-CF6E-CDDAF7DC0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F8EBFC-93EE-8BE1-A477-B4F140FC7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2A27-497E-48AE-96B6-B8F6EB79A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81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7F51-A6F4-15FE-CE6D-A21F788BE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BE7448-2E8F-6534-6C7D-A8E780C12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43A9-2DA0-4072-9723-6A88EE4D5FC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09C0DE-2C17-D53E-F790-9F3D71C1F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9D1A0-58C0-49BC-F683-D956B3AB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2A27-497E-48AE-96B6-B8F6EB79A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5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36E33-F1FC-990A-FFAC-B8AB50CA9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43A9-2DA0-4072-9723-6A88EE4D5FC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EF2B25-0E6E-3B3A-9291-7435D6BCF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CCAE61-099A-0B35-5CA9-FDAD36CA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2A27-497E-48AE-96B6-B8F6EB79A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67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DC772-06D5-8CC6-3B37-F683187C5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B9562-9E0B-818F-8B5B-67B76B3BB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921184-A995-3697-07EF-AE61E17E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1CAD79-9D0C-1ED9-A8AE-E206A03A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43A9-2DA0-4072-9723-6A88EE4D5FC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86F7A-4740-8008-CF66-2720FC953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7420B-0D26-03AF-BB61-91D0D210E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2A27-497E-48AE-96B6-B8F6EB79A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27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2C54C-3C22-8A61-3CBD-03A8F0C25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7CB3AE-576D-7569-120C-760F5DF9A3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D4F121-0F39-6DEE-63F7-347A724821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0D9191-875B-A5E1-ED65-6C7B6995F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43A9-2DA0-4072-9723-6A88EE4D5FC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74CF1-48D7-7B81-3989-97C0D9190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03D0F-72B5-AB5F-C90E-A3AE91D2F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2A27-497E-48AE-96B6-B8F6EB79A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1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7B95FF-8392-18CA-EEDC-900D0D90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18255"/>
            <a:ext cx="11493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	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FC23F-D2C9-2779-647D-E358726AA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79550"/>
            <a:ext cx="10515600" cy="4697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8ABF7-88BE-10F4-8943-53DAA66F7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85B43A9-2DA0-4072-9723-6A88EE4D5FC1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4F717-006D-F394-07BA-6EDB78EC3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69C23-85EA-2FD1-A8BE-C1AEE2716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6D2A27-497E-48AE-96B6-B8F6EB79AD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5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emf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1.svg"/><Relationship Id="rId4" Type="http://schemas.openxmlformats.org/officeDocument/2006/relationships/image" Target="../media/image66.emf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73.sv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79.emf"/><Relationship Id="rId5" Type="http://schemas.openxmlformats.org/officeDocument/2006/relationships/image" Target="../media/image75.sv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74.png"/><Relationship Id="rId9" Type="http://schemas.openxmlformats.org/officeDocument/2006/relationships/image" Target="../media/image7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Relationship Id="rId9" Type="http://schemas.openxmlformats.org/officeDocument/2006/relationships/image" Target="../media/image90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92.svg"/><Relationship Id="rId7" Type="http://schemas.openxmlformats.org/officeDocument/2006/relationships/image" Target="../media/image87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Relationship Id="rId9" Type="http://schemas.openxmlformats.org/officeDocument/2006/relationships/image" Target="../media/image8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02.svg"/><Relationship Id="rId3" Type="http://schemas.openxmlformats.org/officeDocument/2006/relationships/image" Target="../media/image85.svg"/><Relationship Id="rId7" Type="http://schemas.openxmlformats.org/officeDocument/2006/relationships/image" Target="../media/image98.svg"/><Relationship Id="rId12" Type="http://schemas.openxmlformats.org/officeDocument/2006/relationships/image" Target="../media/image10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0.svg"/><Relationship Id="rId5" Type="http://schemas.openxmlformats.org/officeDocument/2006/relationships/image" Target="../media/image96.svg"/><Relationship Id="rId15" Type="http://schemas.openxmlformats.org/officeDocument/2006/relationships/image" Target="../media/image89.svg"/><Relationship Id="rId10" Type="http://schemas.openxmlformats.org/officeDocument/2006/relationships/image" Target="../media/image99.png"/><Relationship Id="rId4" Type="http://schemas.openxmlformats.org/officeDocument/2006/relationships/image" Target="../media/image95.png"/><Relationship Id="rId9" Type="http://schemas.openxmlformats.org/officeDocument/2006/relationships/image" Target="../media/image87.svg"/><Relationship Id="rId1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04.svg"/><Relationship Id="rId7" Type="http://schemas.openxmlformats.org/officeDocument/2006/relationships/image" Target="../media/image108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89.svg"/><Relationship Id="rId5" Type="http://schemas.openxmlformats.org/officeDocument/2006/relationships/image" Target="../media/image106.svg"/><Relationship Id="rId10" Type="http://schemas.openxmlformats.org/officeDocument/2006/relationships/image" Target="../media/image88.png"/><Relationship Id="rId4" Type="http://schemas.openxmlformats.org/officeDocument/2006/relationships/image" Target="../media/image105.png"/><Relationship Id="rId9" Type="http://schemas.openxmlformats.org/officeDocument/2006/relationships/image" Target="../media/image9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svg"/><Relationship Id="rId7" Type="http://schemas.openxmlformats.org/officeDocument/2006/relationships/image" Target="../media/image114.svg"/><Relationship Id="rId12" Type="http://schemas.openxmlformats.org/officeDocument/2006/relationships/image" Target="../media/image119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svg"/><Relationship Id="rId5" Type="http://schemas.openxmlformats.org/officeDocument/2006/relationships/image" Target="../media/image112.sv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svg"/><Relationship Id="rId7" Type="http://schemas.openxmlformats.org/officeDocument/2006/relationships/image" Target="../media/image125.svg"/><Relationship Id="rId12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9.svg"/><Relationship Id="rId5" Type="http://schemas.openxmlformats.org/officeDocument/2006/relationships/image" Target="../media/image123.sv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jpeg"/><Relationship Id="rId4" Type="http://schemas.openxmlformats.org/officeDocument/2006/relationships/image" Target="../media/image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7" Type="http://schemas.openxmlformats.org/officeDocument/2006/relationships/image" Target="../media/image134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8.svg"/><Relationship Id="rId3" Type="http://schemas.openxmlformats.org/officeDocument/2006/relationships/image" Target="../media/image85.svg"/><Relationship Id="rId7" Type="http://schemas.openxmlformats.org/officeDocument/2006/relationships/image" Target="../media/image96.svg"/><Relationship Id="rId12" Type="http://schemas.openxmlformats.org/officeDocument/2006/relationships/image" Target="../media/image10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98.svg"/><Relationship Id="rId5" Type="http://schemas.openxmlformats.org/officeDocument/2006/relationships/image" Target="../media/image104.svg"/><Relationship Id="rId15" Type="http://schemas.openxmlformats.org/officeDocument/2006/relationships/image" Target="../media/image89.svg"/><Relationship Id="rId10" Type="http://schemas.openxmlformats.org/officeDocument/2006/relationships/image" Target="../media/image97.png"/><Relationship Id="rId4" Type="http://schemas.openxmlformats.org/officeDocument/2006/relationships/image" Target="../media/image103.png"/><Relationship Id="rId9" Type="http://schemas.openxmlformats.org/officeDocument/2006/relationships/image" Target="../media/image106.svg"/><Relationship Id="rId1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.png"/><Relationship Id="rId4" Type="http://schemas.openxmlformats.org/officeDocument/2006/relationships/image" Target="../media/image13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emf"/><Relationship Id="rId7" Type="http://schemas.openxmlformats.org/officeDocument/2006/relationships/image" Target="../media/image144.jpeg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11" Type="http://schemas.openxmlformats.org/officeDocument/2006/relationships/image" Target="../media/image12.png"/><Relationship Id="rId5" Type="http://schemas.openxmlformats.org/officeDocument/2006/relationships/image" Target="../media/image142.tiff"/><Relationship Id="rId10" Type="http://schemas.openxmlformats.org/officeDocument/2006/relationships/image" Target="../media/image146.png"/><Relationship Id="rId4" Type="http://schemas.openxmlformats.org/officeDocument/2006/relationships/image" Target="../media/image141.tiff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2.svg"/><Relationship Id="rId7" Type="http://schemas.openxmlformats.org/officeDocument/2006/relationships/image" Target="../media/image10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Relationship Id="rId9" Type="http://schemas.openxmlformats.org/officeDocument/2006/relationships/image" Target="../media/image10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ED23957-6630-6F7A-5B7E-C4C16845B3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53280" y="-1914108"/>
            <a:ext cx="12298560" cy="8848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281670-60D7-CC19-B32F-CA63B19E7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56059"/>
            <a:ext cx="9144000" cy="1345883"/>
          </a:xfrm>
        </p:spPr>
        <p:txBody>
          <a:bodyPr>
            <a:normAutofit/>
          </a:bodyPr>
          <a:lstStyle/>
          <a:p>
            <a:r>
              <a:rPr lang="en-US" sz="4400" dirty="0"/>
              <a:t>GABAergic Neurotransmission with GAT-1(S295L) Variant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4B4981-E62C-4ACF-9E41-60C28680A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64088"/>
            <a:ext cx="9144000" cy="1655762"/>
          </a:xfrm>
        </p:spPr>
        <p:txBody>
          <a:bodyPr/>
          <a:lstStyle/>
          <a:p>
            <a:r>
              <a:rPr lang="en-US" dirty="0"/>
              <a:t>By Dr. Kirill Zavalin</a:t>
            </a:r>
          </a:p>
          <a:p>
            <a:r>
              <a:rPr lang="en-US" dirty="0"/>
              <a:t>Lab of Dr. Jing-</a:t>
            </a:r>
            <a:r>
              <a:rPr lang="en-US" dirty="0" err="1"/>
              <a:t>Qiong</a:t>
            </a:r>
            <a:r>
              <a:rPr lang="en-US" dirty="0"/>
              <a:t> Kang (</a:t>
            </a:r>
            <a:r>
              <a:rPr lang="en-US" dirty="0" err="1"/>
              <a:t>Katty</a:t>
            </a:r>
            <a:r>
              <a:rPr lang="en-US" dirty="0"/>
              <a:t>)</a:t>
            </a:r>
          </a:p>
          <a:p>
            <a:r>
              <a:rPr lang="en-US" dirty="0"/>
              <a:t>Vanderbilt University Medical Center</a:t>
            </a:r>
          </a:p>
          <a:p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07AD350-17C6-923F-F00C-4087D7A29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0774" y="186248"/>
            <a:ext cx="1090611" cy="89162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79AAFA16-D51D-64F5-E9FD-106DB00587FB}"/>
              </a:ext>
            </a:extLst>
          </p:cNvPr>
          <p:cNvSpPr txBox="1">
            <a:spLocks/>
          </p:cNvSpPr>
          <p:nvPr/>
        </p:nvSpPr>
        <p:spPr>
          <a:xfrm>
            <a:off x="8813601" y="1134701"/>
            <a:ext cx="3484959" cy="568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b="1" dirty="0"/>
              <a:t>Vanderbilt University Medical Center</a:t>
            </a:r>
          </a:p>
          <a:p>
            <a:pPr>
              <a:spcBef>
                <a:spcPts val="0"/>
              </a:spcBef>
            </a:pPr>
            <a:r>
              <a:rPr lang="en-US" sz="1400" b="1" dirty="0"/>
              <a:t>Department of Neurology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196691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BFC98-854E-D9B8-34BC-B7374C531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3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Reduced GABA Uptake in GAT-1 Variants</a:t>
            </a:r>
          </a:p>
        </p:txBody>
      </p:sp>
      <p:pic>
        <p:nvPicPr>
          <p:cNvPr id="56" name="Content Placeholder 3">
            <a:extLst>
              <a:ext uri="{FF2B5EF4-FFF2-40B4-BE49-F238E27FC236}">
                <a16:creationId xmlns:a16="http://schemas.microsoft.com/office/drawing/2014/main" id="{6BD18681-29EC-B1BF-2FD8-685B385C0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t="7900" r="39968" b="37783"/>
          <a:stretch/>
        </p:blipFill>
        <p:spPr>
          <a:xfrm>
            <a:off x="8845250" y="1270030"/>
            <a:ext cx="795925" cy="889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E30C85-5F5E-4FBC-B812-5239EB052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2"/>
          <a:stretch/>
        </p:blipFill>
        <p:spPr>
          <a:xfrm>
            <a:off x="265806" y="2207861"/>
            <a:ext cx="5257804" cy="4480018"/>
          </a:xfrm>
          <a:prstGeom prst="rect">
            <a:avLst/>
          </a:prstGeom>
        </p:spPr>
      </p:pic>
      <p:graphicFrame>
        <p:nvGraphicFramePr>
          <p:cNvPr id="6" name="Table 1049">
            <a:extLst>
              <a:ext uri="{FF2B5EF4-FFF2-40B4-BE49-F238E27FC236}">
                <a16:creationId xmlns:a16="http://schemas.microsoft.com/office/drawing/2014/main" id="{F5DD626F-F470-9028-8827-10251EE80BA2}"/>
              </a:ext>
            </a:extLst>
          </p:cNvPr>
          <p:cNvGraphicFramePr>
            <a:graphicFrameLocks noGrp="1"/>
          </p:cNvGraphicFramePr>
          <p:nvPr/>
        </p:nvGraphicFramePr>
        <p:xfrm>
          <a:off x="845957" y="5194505"/>
          <a:ext cx="4366264" cy="1086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783">
                  <a:extLst>
                    <a:ext uri="{9D8B030D-6E8A-4147-A177-3AD203B41FA5}">
                      <a16:colId xmlns:a16="http://schemas.microsoft.com/office/drawing/2014/main" val="8688558"/>
                    </a:ext>
                  </a:extLst>
                </a:gridCol>
                <a:gridCol w="545783">
                  <a:extLst>
                    <a:ext uri="{9D8B030D-6E8A-4147-A177-3AD203B41FA5}">
                      <a16:colId xmlns:a16="http://schemas.microsoft.com/office/drawing/2014/main" val="1817591094"/>
                    </a:ext>
                  </a:extLst>
                </a:gridCol>
                <a:gridCol w="545783">
                  <a:extLst>
                    <a:ext uri="{9D8B030D-6E8A-4147-A177-3AD203B41FA5}">
                      <a16:colId xmlns:a16="http://schemas.microsoft.com/office/drawing/2014/main" val="2110835036"/>
                    </a:ext>
                  </a:extLst>
                </a:gridCol>
                <a:gridCol w="545783">
                  <a:extLst>
                    <a:ext uri="{9D8B030D-6E8A-4147-A177-3AD203B41FA5}">
                      <a16:colId xmlns:a16="http://schemas.microsoft.com/office/drawing/2014/main" val="141716556"/>
                    </a:ext>
                  </a:extLst>
                </a:gridCol>
                <a:gridCol w="545783">
                  <a:extLst>
                    <a:ext uri="{9D8B030D-6E8A-4147-A177-3AD203B41FA5}">
                      <a16:colId xmlns:a16="http://schemas.microsoft.com/office/drawing/2014/main" val="4265178116"/>
                    </a:ext>
                  </a:extLst>
                </a:gridCol>
                <a:gridCol w="545783">
                  <a:extLst>
                    <a:ext uri="{9D8B030D-6E8A-4147-A177-3AD203B41FA5}">
                      <a16:colId xmlns:a16="http://schemas.microsoft.com/office/drawing/2014/main" val="1271745685"/>
                    </a:ext>
                  </a:extLst>
                </a:gridCol>
                <a:gridCol w="545783">
                  <a:extLst>
                    <a:ext uri="{9D8B030D-6E8A-4147-A177-3AD203B41FA5}">
                      <a16:colId xmlns:a16="http://schemas.microsoft.com/office/drawing/2014/main" val="2446904034"/>
                    </a:ext>
                  </a:extLst>
                </a:gridCol>
                <a:gridCol w="545783">
                  <a:extLst>
                    <a:ext uri="{9D8B030D-6E8A-4147-A177-3AD203B41FA5}">
                      <a16:colId xmlns:a16="http://schemas.microsoft.com/office/drawing/2014/main" val="4275222236"/>
                    </a:ext>
                  </a:extLst>
                </a:gridCol>
              </a:tblGrid>
              <a:tr h="659799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GAT-1: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WT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WT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WT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A288V/</a:t>
                      </a:r>
                    </a:p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WT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S295L/</a:t>
                      </a:r>
                    </a:p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WT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A288V/</a:t>
                      </a:r>
                    </a:p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A288V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S295L/</a:t>
                      </a:r>
                    </a:p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S295L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313567"/>
                  </a:ext>
                </a:extLst>
              </a:tr>
              <a:tr h="263919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Drug: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None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Cl-966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NNC-711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None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None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None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None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83681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C8E9350-8DDB-9E67-0D14-F72B5ECFE901}"/>
              </a:ext>
            </a:extLst>
          </p:cNvPr>
          <p:cNvSpPr txBox="1"/>
          <p:nvPr/>
        </p:nvSpPr>
        <p:spPr>
          <a:xfrm>
            <a:off x="0" y="6361182"/>
            <a:ext cx="5538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Work of Felicia </a:t>
            </a:r>
            <a:r>
              <a:rPr lang="en-US" sz="2000" b="1" err="1"/>
              <a:t>Mermer</a:t>
            </a:r>
            <a:r>
              <a:rPr lang="en-US" sz="2000" b="1"/>
              <a:t> and Dr. Jingqiong Kang</a:t>
            </a:r>
            <a:endParaRPr lang="en-US" sz="2000" b="1" baseline="30000"/>
          </a:p>
          <a:p>
            <a:pPr algn="ctr"/>
            <a:endParaRPr lang="en-US" sz="2000" b="1"/>
          </a:p>
        </p:txBody>
      </p:sp>
      <p:pic>
        <p:nvPicPr>
          <p:cNvPr id="7" name="Picture 7" descr="Chart, diagram, histogram&#10;&#10;Description automatically generated">
            <a:extLst>
              <a:ext uri="{FF2B5EF4-FFF2-40B4-BE49-F238E27FC236}">
                <a16:creationId xmlns:a16="http://schemas.microsoft.com/office/drawing/2014/main" id="{1C8CF59C-2341-68A5-9D82-480F5000BE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52"/>
          <a:stretch/>
        </p:blipFill>
        <p:spPr>
          <a:xfrm>
            <a:off x="7404077" y="2276337"/>
            <a:ext cx="3271870" cy="458166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4D9A502-D020-6536-393C-DA410D02E6BA}"/>
              </a:ext>
            </a:extLst>
          </p:cNvPr>
          <p:cNvSpPr txBox="1"/>
          <p:nvPr/>
        </p:nvSpPr>
        <p:spPr>
          <a:xfrm>
            <a:off x="1851328" y="1404144"/>
            <a:ext cx="1594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HEK Cells</a:t>
            </a:r>
            <a:endParaRPr lang="en-US" sz="2000" b="1" baseline="30000" dirty="0"/>
          </a:p>
          <a:p>
            <a:pPr algn="ctr"/>
            <a:endParaRPr lang="en-US" sz="2000" b="1" dirty="0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2F116A5-416F-D2E6-FBD2-CE7ED344BBE8}"/>
              </a:ext>
            </a:extLst>
          </p:cNvPr>
          <p:cNvCxnSpPr>
            <a:cxnSpLocks/>
          </p:cNvCxnSpPr>
          <p:nvPr/>
        </p:nvCxnSpPr>
        <p:spPr>
          <a:xfrm>
            <a:off x="7349152" y="1719964"/>
            <a:ext cx="38029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13ACE6D0-3F56-530E-8DDF-50F85F2B7268}"/>
              </a:ext>
            </a:extLst>
          </p:cNvPr>
          <p:cNvSpPr/>
          <p:nvPr/>
        </p:nvSpPr>
        <p:spPr>
          <a:xfrm>
            <a:off x="8845250" y="2066930"/>
            <a:ext cx="10045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E8C45C2-C662-0DB2-3307-EF859CF8943C}"/>
              </a:ext>
            </a:extLst>
          </p:cNvPr>
          <p:cNvSpPr/>
          <p:nvPr/>
        </p:nvSpPr>
        <p:spPr>
          <a:xfrm>
            <a:off x="9540723" y="2066930"/>
            <a:ext cx="10045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09A2718-AE87-8264-86C8-9EDCC9A8DAA9}"/>
              </a:ext>
            </a:extLst>
          </p:cNvPr>
          <p:cNvSpPr/>
          <p:nvPr/>
        </p:nvSpPr>
        <p:spPr>
          <a:xfrm>
            <a:off x="8782837" y="1265606"/>
            <a:ext cx="920750" cy="92075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2" descr="http://scienceforkids.kidipede.com/biology/animals/chordates/mammals/pictures/mousebrain.jpg">
            <a:extLst>
              <a:ext uri="{FF2B5EF4-FFF2-40B4-BE49-F238E27FC236}">
                <a16:creationId xmlns:a16="http://schemas.microsoft.com/office/drawing/2014/main" id="{609CE4CC-4D0E-B9BA-E318-3D3996DA4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5166" y="1403053"/>
            <a:ext cx="456701" cy="707887"/>
          </a:xfrm>
          <a:prstGeom prst="rect">
            <a:avLst/>
          </a:prstGeom>
          <a:noFill/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0761180-F5CB-6A40-C5AE-D57770ED0BE1}"/>
              </a:ext>
            </a:extLst>
          </p:cNvPr>
          <p:cNvCxnSpPr>
            <a:cxnSpLocks/>
          </p:cNvCxnSpPr>
          <p:nvPr/>
        </p:nvCxnSpPr>
        <p:spPr>
          <a:xfrm>
            <a:off x="8301653" y="1719676"/>
            <a:ext cx="38029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209310C-2766-49F4-2139-35C04C2FCC96}"/>
              </a:ext>
            </a:extLst>
          </p:cNvPr>
          <p:cNvSpPr txBox="1"/>
          <p:nvPr/>
        </p:nvSpPr>
        <p:spPr>
          <a:xfrm>
            <a:off x="9753736" y="1479754"/>
            <a:ext cx="1973404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Synaptosomes</a:t>
            </a:r>
          </a:p>
          <a:p>
            <a:pPr algn="ctr"/>
            <a:r>
              <a:rPr lang="en-US" sz="2000" b="1" baseline="30000" dirty="0"/>
              <a:t>from 1-2 month old mice</a:t>
            </a:r>
          </a:p>
          <a:p>
            <a:pPr algn="ctr"/>
            <a:endParaRPr lang="en-US" sz="2000" b="1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C8C8FC0-FB9C-3CD2-2886-97BFAE32143F}"/>
              </a:ext>
            </a:extLst>
          </p:cNvPr>
          <p:cNvSpPr txBox="1"/>
          <p:nvPr/>
        </p:nvSpPr>
        <p:spPr>
          <a:xfrm>
            <a:off x="2137567" y="1828518"/>
            <a:ext cx="2046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</a:t>
            </a:r>
            <a:r>
              <a:rPr lang="en-US" b="1" baseline="30000" dirty="0"/>
              <a:t>3</a:t>
            </a:r>
            <a:r>
              <a:rPr lang="en-US" b="1" dirty="0"/>
              <a:t> GABA Uptake</a:t>
            </a:r>
          </a:p>
          <a:p>
            <a:pPr algn="ctr"/>
            <a:endParaRPr lang="en-US" b="1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4CF4F1D-F920-9BD0-2ECF-4C6D3211D7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4919" y="1151362"/>
            <a:ext cx="1393535" cy="95999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BE26F19-F422-1729-32DC-6EA97B6AEF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05238" y="1360588"/>
            <a:ext cx="1374128" cy="70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00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4CDB3-C92B-55EC-B2B1-B40824F5C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 for Reduced GABA Uptake in Cortex and Cerebellum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1F9A8DF-E3AE-F93A-0BD6-E75D79691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6321" y="1993900"/>
            <a:ext cx="6259757" cy="39356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4328F7-DD05-0D2D-BA14-54C7D974A62A}"/>
              </a:ext>
            </a:extLst>
          </p:cNvPr>
          <p:cNvSpPr txBox="1"/>
          <p:nvPr/>
        </p:nvSpPr>
        <p:spPr>
          <a:xfrm>
            <a:off x="4370265" y="6020526"/>
            <a:ext cx="5814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Graph shows mean with SEM with paired t-tests with Bonferroni corrections.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B1B94-C5E8-C3AD-4D6C-C77725C83B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0" t="1248" r="2478" b="47270"/>
          <a:stretch/>
        </p:blipFill>
        <p:spPr>
          <a:xfrm>
            <a:off x="806450" y="2202772"/>
            <a:ext cx="3246062" cy="35179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2585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E0DC4-7BB2-F39F-0563-94A73D04F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0"/>
            <a:ext cx="113030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What Are the Pathologic Changes in GABAergic Neurotransmission with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SLC6A1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(S295L) DEE?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B59CA51-AA4C-DB4B-08D4-866926A47C14}"/>
              </a:ext>
            </a:extLst>
          </p:cNvPr>
          <p:cNvSpPr txBox="1">
            <a:spLocks/>
          </p:cNvSpPr>
          <p:nvPr/>
        </p:nvSpPr>
        <p:spPr>
          <a:xfrm>
            <a:off x="2057156" y="1428727"/>
            <a:ext cx="1981688" cy="542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Normal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67FE51D-E052-E80C-ECF5-C2CE24607629}"/>
              </a:ext>
            </a:extLst>
          </p:cNvPr>
          <p:cNvSpPr txBox="1">
            <a:spLocks/>
          </p:cNvSpPr>
          <p:nvPr/>
        </p:nvSpPr>
        <p:spPr>
          <a:xfrm>
            <a:off x="7548573" y="1498430"/>
            <a:ext cx="3190854" cy="473223"/>
          </a:xfrm>
          <a:prstGeom prst="rect">
            <a:avLst/>
          </a:prstGeom>
          <a:solidFill>
            <a:srgbClr val="FF6464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SLC6A1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(S295L)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D96E01-88E5-F5A9-6540-D501E7EE76A5}"/>
              </a:ext>
            </a:extLst>
          </p:cNvPr>
          <p:cNvSpPr/>
          <p:nvPr/>
        </p:nvSpPr>
        <p:spPr>
          <a:xfrm>
            <a:off x="0" y="-962554"/>
            <a:ext cx="6096000" cy="44320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F4593D-6CD5-F6E6-5877-A7A2A7703E0A}"/>
              </a:ext>
            </a:extLst>
          </p:cNvPr>
          <p:cNvSpPr/>
          <p:nvPr/>
        </p:nvSpPr>
        <p:spPr>
          <a:xfrm>
            <a:off x="6096000" y="-962554"/>
            <a:ext cx="6096000" cy="44320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7B7A1E-9BDC-03AA-7D6F-E8589F5A71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4" t="4629" r="1129"/>
          <a:stretch/>
        </p:blipFill>
        <p:spPr>
          <a:xfrm>
            <a:off x="5559615" y="2144520"/>
            <a:ext cx="6598394" cy="3403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1296E7-FA24-442E-2941-9E906978F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85" y="2122109"/>
            <a:ext cx="5023230" cy="309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DA03668-DBCB-C961-706A-CC260AE00ED3}"/>
              </a:ext>
            </a:extLst>
          </p:cNvPr>
          <p:cNvSpPr txBox="1">
            <a:spLocks/>
          </p:cNvSpPr>
          <p:nvPr/>
        </p:nvSpPr>
        <p:spPr>
          <a:xfrm>
            <a:off x="267960" y="-3325"/>
            <a:ext cx="11761089" cy="1135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Increased Tonic GABAergic Current in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Slc6a1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KO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F6D757-13F2-3EBB-8814-F7E9433AB9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639" b="55321"/>
          <a:stretch/>
        </p:blipFill>
        <p:spPr>
          <a:xfrm>
            <a:off x="3415250" y="1493672"/>
            <a:ext cx="2986203" cy="10104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1652E8F-D539-6C21-0206-7662B0215C3C}"/>
              </a:ext>
            </a:extLst>
          </p:cNvPr>
          <p:cNvSpPr txBox="1"/>
          <p:nvPr/>
        </p:nvSpPr>
        <p:spPr>
          <a:xfrm>
            <a:off x="9417918" y="2177882"/>
            <a:ext cx="27114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Jensen et al, 2003 (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Mody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D53A2A2-2DAA-FE64-B6A8-F3060330E58C}"/>
              </a:ext>
            </a:extLst>
          </p:cNvPr>
          <p:cNvSpPr txBox="1">
            <a:spLocks/>
          </p:cNvSpPr>
          <p:nvPr/>
        </p:nvSpPr>
        <p:spPr>
          <a:xfrm>
            <a:off x="3605033" y="1088112"/>
            <a:ext cx="5121354" cy="3622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Hippocampal CA1 pyramidal neurons in P15-25 Mice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0499E2E-A1E4-9BA7-D217-403665212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151" y="1493672"/>
            <a:ext cx="1977966" cy="156552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EEAF337-23CA-43A9-B5B3-64702E34BBB5}"/>
              </a:ext>
            </a:extLst>
          </p:cNvPr>
          <p:cNvSpPr/>
          <p:nvPr/>
        </p:nvSpPr>
        <p:spPr>
          <a:xfrm>
            <a:off x="7888329" y="2479301"/>
            <a:ext cx="570389" cy="831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30DC34-074F-6264-7D83-627B1C117992}"/>
              </a:ext>
            </a:extLst>
          </p:cNvPr>
          <p:cNvSpPr/>
          <p:nvPr/>
        </p:nvSpPr>
        <p:spPr>
          <a:xfrm>
            <a:off x="7888329" y="2133793"/>
            <a:ext cx="570389" cy="8311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6D2D99-D98C-B71C-442B-F72B3659D6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293" r="64849"/>
          <a:stretch/>
        </p:blipFill>
        <p:spPr>
          <a:xfrm>
            <a:off x="62631" y="957369"/>
            <a:ext cx="2735988" cy="2105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2DECA6-72B3-BAA8-35C1-68CA8340DB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620" r="25548" b="76513"/>
          <a:stretch/>
        </p:blipFill>
        <p:spPr>
          <a:xfrm>
            <a:off x="4020087" y="3378847"/>
            <a:ext cx="4291246" cy="14981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DE191-1F4B-869F-3BBB-94D52BFB1698}"/>
              </a:ext>
            </a:extLst>
          </p:cNvPr>
          <p:cNvSpPr txBox="1"/>
          <p:nvPr/>
        </p:nvSpPr>
        <p:spPr>
          <a:xfrm>
            <a:off x="9330755" y="4044373"/>
            <a:ext cx="27051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Cope et al, 2009 (Crunelli)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BDEFF7D-D3DE-62A1-1662-0E46ABBB11E6}"/>
              </a:ext>
            </a:extLst>
          </p:cNvPr>
          <p:cNvSpPr txBox="1">
            <a:spLocks/>
          </p:cNvSpPr>
          <p:nvPr/>
        </p:nvSpPr>
        <p:spPr>
          <a:xfrm>
            <a:off x="3632177" y="3060663"/>
            <a:ext cx="5067066" cy="439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Neurons 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ventrobasal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thalamus in P68-74 mice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0BD671-AF0E-A1B4-5863-885797EABF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3145"/>
          <a:stretch/>
        </p:blipFill>
        <p:spPr>
          <a:xfrm>
            <a:off x="3592275" y="5205862"/>
            <a:ext cx="2840094" cy="1629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8037D1-9021-B06E-963D-8CAD2571F2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6676" r="37768" b="36306"/>
          <a:stretch/>
        </p:blipFill>
        <p:spPr>
          <a:xfrm>
            <a:off x="6406068" y="5423357"/>
            <a:ext cx="1767456" cy="119483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C82A9B-C227-889F-DA5A-E75BDCC2B0EE}"/>
              </a:ext>
            </a:extLst>
          </p:cNvPr>
          <p:cNvSpPr txBox="1">
            <a:spLocks/>
          </p:cNvSpPr>
          <p:nvPr/>
        </p:nvSpPr>
        <p:spPr>
          <a:xfrm>
            <a:off x="8811117" y="5730631"/>
            <a:ext cx="3744379" cy="466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Bragina et al, 2008 (Cherubini and Conti)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B2A7E0-41B3-0DD6-D1D0-850098A18611}"/>
              </a:ext>
            </a:extLst>
          </p:cNvPr>
          <p:cNvSpPr txBox="1">
            <a:spLocks/>
          </p:cNvSpPr>
          <p:nvPr/>
        </p:nvSpPr>
        <p:spPr>
          <a:xfrm>
            <a:off x="3237131" y="4729191"/>
            <a:ext cx="5857158" cy="572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Layer 3 cortical pyramidal neurons, 1-4 month old mice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B62CAD-2363-3999-330E-41E0B0BBB6C2}"/>
              </a:ext>
            </a:extLst>
          </p:cNvPr>
          <p:cNvSpPr/>
          <p:nvPr/>
        </p:nvSpPr>
        <p:spPr>
          <a:xfrm>
            <a:off x="3237131" y="1132389"/>
            <a:ext cx="8892239" cy="20028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88B20D-5AB1-D551-F50F-5BE465D9C2F8}"/>
              </a:ext>
            </a:extLst>
          </p:cNvPr>
          <p:cNvSpPr/>
          <p:nvPr/>
        </p:nvSpPr>
        <p:spPr>
          <a:xfrm>
            <a:off x="3237130" y="3135198"/>
            <a:ext cx="8892239" cy="168921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B4F55A-7F0D-6C30-9923-8927F9684C5C}"/>
              </a:ext>
            </a:extLst>
          </p:cNvPr>
          <p:cNvSpPr/>
          <p:nvPr/>
        </p:nvSpPr>
        <p:spPr>
          <a:xfrm>
            <a:off x="3237130" y="4824413"/>
            <a:ext cx="8892239" cy="20028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41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DA03668-DBCB-C961-706A-CC260AE00ED3}"/>
              </a:ext>
            </a:extLst>
          </p:cNvPr>
          <p:cNvSpPr txBox="1">
            <a:spLocks/>
          </p:cNvSpPr>
          <p:nvPr/>
        </p:nvSpPr>
        <p:spPr>
          <a:xfrm>
            <a:off x="267960" y="-3325"/>
            <a:ext cx="11761089" cy="1135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Increased Tonic GABAergic Current in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Slc6a1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KO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F6D757-13F2-3EBB-8814-F7E9433AB9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639" b="55321"/>
          <a:stretch/>
        </p:blipFill>
        <p:spPr>
          <a:xfrm>
            <a:off x="3415250" y="1493672"/>
            <a:ext cx="2986203" cy="10104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1652E8F-D539-6C21-0206-7662B0215C3C}"/>
              </a:ext>
            </a:extLst>
          </p:cNvPr>
          <p:cNvSpPr txBox="1"/>
          <p:nvPr/>
        </p:nvSpPr>
        <p:spPr>
          <a:xfrm>
            <a:off x="9417918" y="2177882"/>
            <a:ext cx="27114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Jensen et al, 2003 (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Mody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D53A2A2-2DAA-FE64-B6A8-F3060330E58C}"/>
              </a:ext>
            </a:extLst>
          </p:cNvPr>
          <p:cNvSpPr txBox="1">
            <a:spLocks/>
          </p:cNvSpPr>
          <p:nvPr/>
        </p:nvSpPr>
        <p:spPr>
          <a:xfrm>
            <a:off x="3605033" y="1088112"/>
            <a:ext cx="5121354" cy="3622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Hippocampal CA1 pyramidal neurons in P15-25 Mice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0499E2E-A1E4-9BA7-D217-403665212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151" y="1493672"/>
            <a:ext cx="1977966" cy="1565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6D2D99-D98C-B71C-442B-F72B3659D6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293" r="64849"/>
          <a:stretch/>
        </p:blipFill>
        <p:spPr>
          <a:xfrm>
            <a:off x="62631" y="957369"/>
            <a:ext cx="2735988" cy="2105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2DECA6-72B3-BAA8-35C1-68CA8340DB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620" r="25548" b="76513"/>
          <a:stretch/>
        </p:blipFill>
        <p:spPr>
          <a:xfrm>
            <a:off x="4020087" y="3378847"/>
            <a:ext cx="4291246" cy="14981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DE191-1F4B-869F-3BBB-94D52BFB1698}"/>
              </a:ext>
            </a:extLst>
          </p:cNvPr>
          <p:cNvSpPr txBox="1"/>
          <p:nvPr/>
        </p:nvSpPr>
        <p:spPr>
          <a:xfrm>
            <a:off x="9330755" y="4044373"/>
            <a:ext cx="27051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Cope et al, 2009 (Crunelli)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BDEFF7D-D3DE-62A1-1662-0E46ABBB11E6}"/>
              </a:ext>
            </a:extLst>
          </p:cNvPr>
          <p:cNvSpPr txBox="1">
            <a:spLocks/>
          </p:cNvSpPr>
          <p:nvPr/>
        </p:nvSpPr>
        <p:spPr>
          <a:xfrm>
            <a:off x="3632177" y="3060663"/>
            <a:ext cx="5067066" cy="439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Neurons 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ventrobasal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thalamus in P68-74 mice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0BD671-AF0E-A1B4-5863-885797EABF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3145"/>
          <a:stretch/>
        </p:blipFill>
        <p:spPr>
          <a:xfrm>
            <a:off x="3592275" y="5205862"/>
            <a:ext cx="2840094" cy="1629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8037D1-9021-B06E-963D-8CAD2571F2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6676" r="37768" b="36306"/>
          <a:stretch/>
        </p:blipFill>
        <p:spPr>
          <a:xfrm>
            <a:off x="6406068" y="5423357"/>
            <a:ext cx="1767456" cy="119483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C82A9B-C227-889F-DA5A-E75BDCC2B0EE}"/>
              </a:ext>
            </a:extLst>
          </p:cNvPr>
          <p:cNvSpPr txBox="1">
            <a:spLocks/>
          </p:cNvSpPr>
          <p:nvPr/>
        </p:nvSpPr>
        <p:spPr>
          <a:xfrm>
            <a:off x="8811117" y="5730631"/>
            <a:ext cx="3744379" cy="466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Bragina et al, 2008 (Cherubini and Conti)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B2A7E0-41B3-0DD6-D1D0-850098A18611}"/>
              </a:ext>
            </a:extLst>
          </p:cNvPr>
          <p:cNvSpPr txBox="1">
            <a:spLocks/>
          </p:cNvSpPr>
          <p:nvPr/>
        </p:nvSpPr>
        <p:spPr>
          <a:xfrm>
            <a:off x="3237131" y="4729191"/>
            <a:ext cx="5857158" cy="572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Layer 3 cortical pyramidal neurons, 1-4 month old mice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B62CAD-2363-3999-330E-41E0B0BBB6C2}"/>
              </a:ext>
            </a:extLst>
          </p:cNvPr>
          <p:cNvSpPr/>
          <p:nvPr/>
        </p:nvSpPr>
        <p:spPr>
          <a:xfrm>
            <a:off x="3237131" y="1132389"/>
            <a:ext cx="8892239" cy="20028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88B20D-5AB1-D551-F50F-5BE465D9C2F8}"/>
              </a:ext>
            </a:extLst>
          </p:cNvPr>
          <p:cNvSpPr/>
          <p:nvPr/>
        </p:nvSpPr>
        <p:spPr>
          <a:xfrm>
            <a:off x="3237130" y="3135198"/>
            <a:ext cx="8892239" cy="168921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B4F55A-7F0D-6C30-9923-8927F9684C5C}"/>
              </a:ext>
            </a:extLst>
          </p:cNvPr>
          <p:cNvSpPr/>
          <p:nvPr/>
        </p:nvSpPr>
        <p:spPr>
          <a:xfrm>
            <a:off x="3237130" y="4824413"/>
            <a:ext cx="8892239" cy="20028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EEAF337-23CA-43A9-B5B3-64702E34BBB5}"/>
              </a:ext>
            </a:extLst>
          </p:cNvPr>
          <p:cNvSpPr/>
          <p:nvPr/>
        </p:nvSpPr>
        <p:spPr>
          <a:xfrm>
            <a:off x="7740944" y="3640027"/>
            <a:ext cx="570389" cy="13204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30DC34-074F-6264-7D83-627B1C117992}"/>
              </a:ext>
            </a:extLst>
          </p:cNvPr>
          <p:cNvSpPr/>
          <p:nvPr/>
        </p:nvSpPr>
        <p:spPr>
          <a:xfrm>
            <a:off x="7289796" y="4235321"/>
            <a:ext cx="570389" cy="61540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11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DA03668-DBCB-C961-706A-CC260AE00ED3}"/>
              </a:ext>
            </a:extLst>
          </p:cNvPr>
          <p:cNvSpPr txBox="1">
            <a:spLocks/>
          </p:cNvSpPr>
          <p:nvPr/>
        </p:nvSpPr>
        <p:spPr>
          <a:xfrm>
            <a:off x="267960" y="-3325"/>
            <a:ext cx="11761089" cy="1135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Increased Tonic GABAergic Current in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Slc6a1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KO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F6D757-13F2-3EBB-8814-F7E9433AB9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639" b="55321"/>
          <a:stretch/>
        </p:blipFill>
        <p:spPr>
          <a:xfrm>
            <a:off x="3415250" y="1493672"/>
            <a:ext cx="2986203" cy="10104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1652E8F-D539-6C21-0206-7662B0215C3C}"/>
              </a:ext>
            </a:extLst>
          </p:cNvPr>
          <p:cNvSpPr txBox="1"/>
          <p:nvPr/>
        </p:nvSpPr>
        <p:spPr>
          <a:xfrm>
            <a:off x="9417918" y="2177882"/>
            <a:ext cx="27114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Jensen et al, 2003 (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Mody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D53A2A2-2DAA-FE64-B6A8-F3060330E58C}"/>
              </a:ext>
            </a:extLst>
          </p:cNvPr>
          <p:cNvSpPr txBox="1">
            <a:spLocks/>
          </p:cNvSpPr>
          <p:nvPr/>
        </p:nvSpPr>
        <p:spPr>
          <a:xfrm>
            <a:off x="3605033" y="1088112"/>
            <a:ext cx="5121354" cy="3622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Hippocampal CA1 pyramidal neurons in P15-25 Mice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0499E2E-A1E4-9BA7-D217-403665212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151" y="1493672"/>
            <a:ext cx="1977966" cy="1565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6D2D99-D98C-B71C-442B-F72B3659D6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293" r="64849"/>
          <a:stretch/>
        </p:blipFill>
        <p:spPr>
          <a:xfrm>
            <a:off x="62631" y="957369"/>
            <a:ext cx="2735988" cy="2105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2DECA6-72B3-BAA8-35C1-68CA8340DB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620" r="25548" b="76513"/>
          <a:stretch/>
        </p:blipFill>
        <p:spPr>
          <a:xfrm>
            <a:off x="4020087" y="3378847"/>
            <a:ext cx="4291246" cy="14981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DE191-1F4B-869F-3BBB-94D52BFB1698}"/>
              </a:ext>
            </a:extLst>
          </p:cNvPr>
          <p:cNvSpPr txBox="1"/>
          <p:nvPr/>
        </p:nvSpPr>
        <p:spPr>
          <a:xfrm>
            <a:off x="9330755" y="4044373"/>
            <a:ext cx="27051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Cope et al, 2009 (Crunelli)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BDEFF7D-D3DE-62A1-1662-0E46ABBB11E6}"/>
              </a:ext>
            </a:extLst>
          </p:cNvPr>
          <p:cNvSpPr txBox="1">
            <a:spLocks/>
          </p:cNvSpPr>
          <p:nvPr/>
        </p:nvSpPr>
        <p:spPr>
          <a:xfrm>
            <a:off x="3632177" y="3060663"/>
            <a:ext cx="5067066" cy="439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Neurons 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ventrobasal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thalamus in P68-74 mice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0BD671-AF0E-A1B4-5863-885797EABF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3145"/>
          <a:stretch/>
        </p:blipFill>
        <p:spPr>
          <a:xfrm>
            <a:off x="3592275" y="5205862"/>
            <a:ext cx="2840094" cy="1629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8037D1-9021-B06E-963D-8CAD2571F2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6676" r="37768" b="36306"/>
          <a:stretch/>
        </p:blipFill>
        <p:spPr>
          <a:xfrm>
            <a:off x="6406068" y="5423357"/>
            <a:ext cx="1767456" cy="119483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C82A9B-C227-889F-DA5A-E75BDCC2B0EE}"/>
              </a:ext>
            </a:extLst>
          </p:cNvPr>
          <p:cNvSpPr txBox="1">
            <a:spLocks/>
          </p:cNvSpPr>
          <p:nvPr/>
        </p:nvSpPr>
        <p:spPr>
          <a:xfrm>
            <a:off x="8811117" y="5730631"/>
            <a:ext cx="3744379" cy="466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Bragina et al, 2008 (Cherubini and Conti)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B2A7E0-41B3-0DD6-D1D0-850098A18611}"/>
              </a:ext>
            </a:extLst>
          </p:cNvPr>
          <p:cNvSpPr txBox="1">
            <a:spLocks/>
          </p:cNvSpPr>
          <p:nvPr/>
        </p:nvSpPr>
        <p:spPr>
          <a:xfrm>
            <a:off x="3237131" y="4729191"/>
            <a:ext cx="5857158" cy="572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Layer 3 cortical pyramidal neurons, 1-4 month old mice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B62CAD-2363-3999-330E-41E0B0BBB6C2}"/>
              </a:ext>
            </a:extLst>
          </p:cNvPr>
          <p:cNvSpPr/>
          <p:nvPr/>
        </p:nvSpPr>
        <p:spPr>
          <a:xfrm>
            <a:off x="3237131" y="1132389"/>
            <a:ext cx="8892239" cy="20028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88B20D-5AB1-D551-F50F-5BE465D9C2F8}"/>
              </a:ext>
            </a:extLst>
          </p:cNvPr>
          <p:cNvSpPr/>
          <p:nvPr/>
        </p:nvSpPr>
        <p:spPr>
          <a:xfrm>
            <a:off x="3237130" y="3135198"/>
            <a:ext cx="8892239" cy="168921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B4F55A-7F0D-6C30-9923-8927F9684C5C}"/>
              </a:ext>
            </a:extLst>
          </p:cNvPr>
          <p:cNvSpPr/>
          <p:nvPr/>
        </p:nvSpPr>
        <p:spPr>
          <a:xfrm>
            <a:off x="3237130" y="4824413"/>
            <a:ext cx="8892239" cy="20028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EEAF337-23CA-43A9-B5B3-64702E34BBB5}"/>
              </a:ext>
            </a:extLst>
          </p:cNvPr>
          <p:cNvSpPr/>
          <p:nvPr/>
        </p:nvSpPr>
        <p:spPr>
          <a:xfrm>
            <a:off x="7603135" y="5336741"/>
            <a:ext cx="570389" cy="14311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30DC34-074F-6264-7D83-627B1C117992}"/>
              </a:ext>
            </a:extLst>
          </p:cNvPr>
          <p:cNvSpPr/>
          <p:nvPr/>
        </p:nvSpPr>
        <p:spPr>
          <a:xfrm>
            <a:off x="6945991" y="5503322"/>
            <a:ext cx="570389" cy="54901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12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14112-CB66-A094-E382-6390FCC7B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Negligible GABAergic Tonic Current in </a:t>
            </a:r>
            <a:r>
              <a:rPr lang="en-US" i="1" dirty="0"/>
              <a:t>Slc6a1</a:t>
            </a:r>
            <a:r>
              <a:rPr lang="en-US" baseline="30000" dirty="0"/>
              <a:t>S295L/S295L </a:t>
            </a:r>
            <a:r>
              <a:rPr lang="en-US" dirty="0"/>
              <a:t>Cortex at 2-3 and 7+ Months Old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853F7A8-A009-B93E-0A98-4D9CDC38E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5998" y="3053555"/>
            <a:ext cx="2068667" cy="380444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A7607A9-061D-9B74-3072-67AD81A82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2697" y="3053555"/>
            <a:ext cx="2068667" cy="380444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68BD190-3978-1CF9-1977-713DDADD9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68096" y="5319238"/>
            <a:ext cx="2466975" cy="50482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83A18D1-EF56-6E8B-D13A-6F3CBEC18F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67886" y="5128897"/>
            <a:ext cx="2400300" cy="685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8DCBD6-7CE7-1C42-7667-F19A0230EF82}"/>
              </a:ext>
            </a:extLst>
          </p:cNvPr>
          <p:cNvSpPr txBox="1"/>
          <p:nvPr/>
        </p:nvSpPr>
        <p:spPr>
          <a:xfrm>
            <a:off x="8199931" y="6103638"/>
            <a:ext cx="2358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Graphs show mean with SEM with t-tests or ANOVA with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Sidak’s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posthoc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C5E7320-EA57-9E3C-CB32-5171CC2400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635" y="1372394"/>
            <a:ext cx="2372461" cy="23291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E2EFB4-83C2-9AC7-D3A9-722ED07D10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1583" y="1170187"/>
            <a:ext cx="6731646" cy="18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03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7EA53-7584-95A1-2AAD-5BDA6A40D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Change in Tonic Current in </a:t>
            </a:r>
            <a:r>
              <a:rPr lang="en-US" i="1" dirty="0"/>
              <a:t>Slc6a1</a:t>
            </a:r>
            <a:r>
              <a:rPr lang="en-US" baseline="30000" dirty="0"/>
              <a:t>+/S295L </a:t>
            </a:r>
            <a:r>
              <a:rPr lang="en-US" dirty="0"/>
              <a:t>Thalamus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9A2097C-BF2E-776B-61E9-8B1A66C92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09750" y="1520538"/>
            <a:ext cx="5644418" cy="178302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19728E3-8368-8AF6-B434-4B0E3F46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778" y="4817362"/>
            <a:ext cx="3232140" cy="55967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319567C-5FAB-5FA2-999E-328F0A4200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89600" y="3836376"/>
            <a:ext cx="3294551" cy="25002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304280-74F5-B338-8578-0199FCF5B64A}"/>
              </a:ext>
            </a:extLst>
          </p:cNvPr>
          <p:cNvSpPr txBox="1"/>
          <p:nvPr/>
        </p:nvSpPr>
        <p:spPr>
          <a:xfrm>
            <a:off x="5674623" y="6373746"/>
            <a:ext cx="3309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Graphs show mean with SEM with t-tests.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3D0921-A019-6E78-F2CD-1E531486F9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778" y="1360447"/>
            <a:ext cx="2910544" cy="34402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5020F5C-61B7-EBCD-5082-DF5425270166}"/>
              </a:ext>
            </a:extLst>
          </p:cNvPr>
          <p:cNvSpPr txBox="1">
            <a:spLocks/>
          </p:cNvSpPr>
          <p:nvPr/>
        </p:nvSpPr>
        <p:spPr>
          <a:xfrm>
            <a:off x="6045200" y="3340718"/>
            <a:ext cx="3100530" cy="530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Average Tonic Current</a:t>
            </a:r>
          </a:p>
        </p:txBody>
      </p:sp>
    </p:spTree>
    <p:extLst>
      <p:ext uri="{BB962C8B-B14F-4D97-AF65-F5344CB8AC3E}">
        <p14:creationId xmlns:p14="http://schemas.microsoft.com/office/powerpoint/2010/main" val="3111822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DA03668-DBCB-C961-706A-CC260AE00ED3}"/>
              </a:ext>
            </a:extLst>
          </p:cNvPr>
          <p:cNvSpPr txBox="1">
            <a:spLocks/>
          </p:cNvSpPr>
          <p:nvPr/>
        </p:nvSpPr>
        <p:spPr>
          <a:xfrm>
            <a:off x="267960" y="-3325"/>
            <a:ext cx="11761089" cy="1135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Synaptic GABAergic Currents in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Slc6a1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KO Often Appear Normal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652E8F-D539-6C21-0206-7662B0215C3C}"/>
              </a:ext>
            </a:extLst>
          </p:cNvPr>
          <p:cNvSpPr txBox="1"/>
          <p:nvPr/>
        </p:nvSpPr>
        <p:spPr>
          <a:xfrm>
            <a:off x="9889405" y="2764374"/>
            <a:ext cx="27114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Jensen et al, 2003 (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Mody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D53A2A2-2DAA-FE64-B6A8-F3060330E58C}"/>
              </a:ext>
            </a:extLst>
          </p:cNvPr>
          <p:cNvSpPr txBox="1">
            <a:spLocks/>
          </p:cNvSpPr>
          <p:nvPr/>
        </p:nvSpPr>
        <p:spPr>
          <a:xfrm>
            <a:off x="9646523" y="1614861"/>
            <a:ext cx="2593989" cy="86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Hippocampal CA1 pyramidal neurons in P15-25 Mice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6D2D99-D98C-B71C-442B-F72B3659D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61" t="54293" r="1375"/>
          <a:stretch/>
        </p:blipFill>
        <p:spPr>
          <a:xfrm>
            <a:off x="94148" y="995313"/>
            <a:ext cx="4106887" cy="2105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6B2A7E0-41B3-0DD6-D1D0-850098A18611}"/>
              </a:ext>
            </a:extLst>
          </p:cNvPr>
          <p:cNvSpPr txBox="1">
            <a:spLocks/>
          </p:cNvSpPr>
          <p:nvPr/>
        </p:nvSpPr>
        <p:spPr>
          <a:xfrm>
            <a:off x="8885791" y="5535080"/>
            <a:ext cx="3226081" cy="572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Layer 3 cortical pyramidal neurons, 1-4 month old mice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B62CAD-2363-3999-330E-41E0B0BBB6C2}"/>
              </a:ext>
            </a:extLst>
          </p:cNvPr>
          <p:cNvSpPr/>
          <p:nvPr/>
        </p:nvSpPr>
        <p:spPr>
          <a:xfrm>
            <a:off x="4238626" y="1132389"/>
            <a:ext cx="7890744" cy="20028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88B20D-5AB1-D551-F50F-5BE465D9C2F8}"/>
              </a:ext>
            </a:extLst>
          </p:cNvPr>
          <p:cNvSpPr/>
          <p:nvPr/>
        </p:nvSpPr>
        <p:spPr>
          <a:xfrm>
            <a:off x="4238625" y="3135198"/>
            <a:ext cx="7890744" cy="168921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B4F55A-7F0D-6C30-9923-8927F9684C5C}"/>
              </a:ext>
            </a:extLst>
          </p:cNvPr>
          <p:cNvSpPr/>
          <p:nvPr/>
        </p:nvSpPr>
        <p:spPr>
          <a:xfrm>
            <a:off x="4238625" y="4824413"/>
            <a:ext cx="7890744" cy="20028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302298-28B1-6DA0-25D3-16C335018D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621" b="55810"/>
          <a:stretch/>
        </p:blipFill>
        <p:spPr>
          <a:xfrm>
            <a:off x="4302606" y="5256210"/>
            <a:ext cx="4565689" cy="148272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CDBD8A9-D038-D07D-D5FE-D8BF9547D52A}"/>
              </a:ext>
            </a:extLst>
          </p:cNvPr>
          <p:cNvSpPr txBox="1">
            <a:spLocks/>
          </p:cNvSpPr>
          <p:nvPr/>
        </p:nvSpPr>
        <p:spPr>
          <a:xfrm>
            <a:off x="5283940" y="4824551"/>
            <a:ext cx="2603020" cy="572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 Changes 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sIPSCs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9C091F-EFF2-E052-2F3E-F5E5586CA7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6" t="47220" r="49580" b="21803"/>
          <a:stretch/>
        </p:blipFill>
        <p:spPr>
          <a:xfrm>
            <a:off x="8491888" y="1712708"/>
            <a:ext cx="1263493" cy="14042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CA450C-D44C-BF0B-EE85-437310A049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502" b="52392"/>
          <a:stretch/>
        </p:blipFill>
        <p:spPr>
          <a:xfrm>
            <a:off x="4335059" y="1731261"/>
            <a:ext cx="3934544" cy="1227054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5B1B373-698C-740B-0891-E9689F967C55}"/>
              </a:ext>
            </a:extLst>
          </p:cNvPr>
          <p:cNvSpPr txBox="1">
            <a:spLocks/>
          </p:cNvSpPr>
          <p:nvPr/>
        </p:nvSpPr>
        <p:spPr>
          <a:xfrm>
            <a:off x="5021954" y="1139687"/>
            <a:ext cx="3316999" cy="572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Decreased Frequency of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mIPSCs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Normal Kinetics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43F3B3-67B2-8EFA-7CCA-9A4656F77EBF}"/>
              </a:ext>
            </a:extLst>
          </p:cNvPr>
          <p:cNvSpPr txBox="1"/>
          <p:nvPr/>
        </p:nvSpPr>
        <p:spPr>
          <a:xfrm>
            <a:off x="9889404" y="4446296"/>
            <a:ext cx="27114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Jensen et al, 2003 (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Mody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FCBA967-98B6-F8FC-328F-50DB39CCF05E}"/>
              </a:ext>
            </a:extLst>
          </p:cNvPr>
          <p:cNvSpPr txBox="1">
            <a:spLocks/>
          </p:cNvSpPr>
          <p:nvPr/>
        </p:nvSpPr>
        <p:spPr>
          <a:xfrm>
            <a:off x="9646522" y="3560620"/>
            <a:ext cx="2593989" cy="86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Hippocampal CA1 pyramidal neurons in P15-25 Mice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18C9DAE-78E1-468D-13EB-20518F6B9C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42" t="46776" r="37409" b="30581"/>
          <a:stretch/>
        </p:blipFill>
        <p:spPr>
          <a:xfrm>
            <a:off x="4343984" y="3502964"/>
            <a:ext cx="5466360" cy="125110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E83621C-22F1-8481-3431-3C885B3FBDE8}"/>
              </a:ext>
            </a:extLst>
          </p:cNvPr>
          <p:cNvSpPr txBox="1">
            <a:spLocks/>
          </p:cNvSpPr>
          <p:nvPr/>
        </p:nvSpPr>
        <p:spPr>
          <a:xfrm>
            <a:off x="5164878" y="3142496"/>
            <a:ext cx="2603020" cy="572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 Changes 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sIPSCs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EEAF337-23CA-43A9-B5B3-64702E34BBB5}"/>
              </a:ext>
            </a:extLst>
          </p:cNvPr>
          <p:cNvSpPr/>
          <p:nvPr/>
        </p:nvSpPr>
        <p:spPr>
          <a:xfrm>
            <a:off x="8491888" y="1464608"/>
            <a:ext cx="1512860" cy="17913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C82A9B-C227-889F-DA5A-E75BDCC2B0EE}"/>
              </a:ext>
            </a:extLst>
          </p:cNvPr>
          <p:cNvSpPr txBox="1">
            <a:spLocks/>
          </p:cNvSpPr>
          <p:nvPr/>
        </p:nvSpPr>
        <p:spPr>
          <a:xfrm>
            <a:off x="8726387" y="6386427"/>
            <a:ext cx="3744379" cy="466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Bragina et al, 2008 (Cherubini and Conti)</a:t>
            </a:r>
          </a:p>
        </p:txBody>
      </p:sp>
    </p:spTree>
    <p:extLst>
      <p:ext uri="{BB962C8B-B14F-4D97-AF65-F5344CB8AC3E}">
        <p14:creationId xmlns:p14="http://schemas.microsoft.com/office/powerpoint/2010/main" val="3030889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DA03668-DBCB-C961-706A-CC260AE00ED3}"/>
              </a:ext>
            </a:extLst>
          </p:cNvPr>
          <p:cNvSpPr txBox="1">
            <a:spLocks/>
          </p:cNvSpPr>
          <p:nvPr/>
        </p:nvSpPr>
        <p:spPr>
          <a:xfrm>
            <a:off x="267960" y="-3325"/>
            <a:ext cx="11761089" cy="1135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Increased Evoked IPSC Decay in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Slc6a1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KO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652E8F-D539-6C21-0206-7662B0215C3C}"/>
              </a:ext>
            </a:extLst>
          </p:cNvPr>
          <p:cNvSpPr txBox="1"/>
          <p:nvPr/>
        </p:nvSpPr>
        <p:spPr>
          <a:xfrm>
            <a:off x="9889405" y="2764374"/>
            <a:ext cx="27114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Jensen et al, 2003 (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Mody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D53A2A2-2DAA-FE64-B6A8-F3060330E58C}"/>
              </a:ext>
            </a:extLst>
          </p:cNvPr>
          <p:cNvSpPr txBox="1">
            <a:spLocks/>
          </p:cNvSpPr>
          <p:nvPr/>
        </p:nvSpPr>
        <p:spPr>
          <a:xfrm>
            <a:off x="9646523" y="1614861"/>
            <a:ext cx="2593989" cy="86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Hippocampal CA1 pyramidal neurons in P15-25 Mice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6D2D99-D98C-B71C-442B-F72B3659D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61" t="54293" r="1375"/>
          <a:stretch/>
        </p:blipFill>
        <p:spPr>
          <a:xfrm>
            <a:off x="94148" y="995313"/>
            <a:ext cx="4106887" cy="2105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6B2A7E0-41B3-0DD6-D1D0-850098A18611}"/>
              </a:ext>
            </a:extLst>
          </p:cNvPr>
          <p:cNvSpPr txBox="1">
            <a:spLocks/>
          </p:cNvSpPr>
          <p:nvPr/>
        </p:nvSpPr>
        <p:spPr>
          <a:xfrm>
            <a:off x="8885791" y="5535080"/>
            <a:ext cx="3226081" cy="572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Layer 3 cortical pyramidal neurons, 1-4 month old mice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B62CAD-2363-3999-330E-41E0B0BBB6C2}"/>
              </a:ext>
            </a:extLst>
          </p:cNvPr>
          <p:cNvSpPr/>
          <p:nvPr/>
        </p:nvSpPr>
        <p:spPr>
          <a:xfrm>
            <a:off x="4238626" y="1132389"/>
            <a:ext cx="7890744" cy="20028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88B20D-5AB1-D551-F50F-5BE465D9C2F8}"/>
              </a:ext>
            </a:extLst>
          </p:cNvPr>
          <p:cNvSpPr/>
          <p:nvPr/>
        </p:nvSpPr>
        <p:spPr>
          <a:xfrm>
            <a:off x="4238625" y="3135198"/>
            <a:ext cx="7890744" cy="168921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B4F55A-7F0D-6C30-9923-8927F9684C5C}"/>
              </a:ext>
            </a:extLst>
          </p:cNvPr>
          <p:cNvSpPr/>
          <p:nvPr/>
        </p:nvSpPr>
        <p:spPr>
          <a:xfrm>
            <a:off x="4238625" y="4824413"/>
            <a:ext cx="7890744" cy="20028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302298-28B1-6DA0-25D3-16C335018D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621" b="55810"/>
          <a:stretch/>
        </p:blipFill>
        <p:spPr>
          <a:xfrm>
            <a:off x="4302606" y="5256210"/>
            <a:ext cx="4565689" cy="148272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CDBD8A9-D038-D07D-D5FE-D8BF9547D52A}"/>
              </a:ext>
            </a:extLst>
          </p:cNvPr>
          <p:cNvSpPr txBox="1">
            <a:spLocks/>
          </p:cNvSpPr>
          <p:nvPr/>
        </p:nvSpPr>
        <p:spPr>
          <a:xfrm>
            <a:off x="5283940" y="4824551"/>
            <a:ext cx="2603020" cy="572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 Changes 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sIPSCs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9C091F-EFF2-E052-2F3E-F5E5586CA7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6" t="47220" r="49580" b="21803"/>
          <a:stretch/>
        </p:blipFill>
        <p:spPr>
          <a:xfrm>
            <a:off x="8491888" y="1712708"/>
            <a:ext cx="1263493" cy="14042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CA450C-D44C-BF0B-EE85-437310A049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502" b="52392"/>
          <a:stretch/>
        </p:blipFill>
        <p:spPr>
          <a:xfrm>
            <a:off x="4335059" y="1731261"/>
            <a:ext cx="3934544" cy="1227054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5B1B373-698C-740B-0891-E9689F967C55}"/>
              </a:ext>
            </a:extLst>
          </p:cNvPr>
          <p:cNvSpPr txBox="1">
            <a:spLocks/>
          </p:cNvSpPr>
          <p:nvPr/>
        </p:nvSpPr>
        <p:spPr>
          <a:xfrm>
            <a:off x="5021954" y="1139687"/>
            <a:ext cx="3316999" cy="572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Decreased Frequency of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mIPSCs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Normal Kinetics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43F3B3-67B2-8EFA-7CCA-9A4656F77EBF}"/>
              </a:ext>
            </a:extLst>
          </p:cNvPr>
          <p:cNvSpPr txBox="1"/>
          <p:nvPr/>
        </p:nvSpPr>
        <p:spPr>
          <a:xfrm>
            <a:off x="9889404" y="4446296"/>
            <a:ext cx="27114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Jensen et al, 2003 (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Mody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FCBA967-98B6-F8FC-328F-50DB39CCF05E}"/>
              </a:ext>
            </a:extLst>
          </p:cNvPr>
          <p:cNvSpPr txBox="1">
            <a:spLocks/>
          </p:cNvSpPr>
          <p:nvPr/>
        </p:nvSpPr>
        <p:spPr>
          <a:xfrm>
            <a:off x="9646522" y="3560620"/>
            <a:ext cx="2593989" cy="86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Hippocampal CA1 pyramidal neurons in P15-25 Mice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18C9DAE-78E1-468D-13EB-20518F6B9C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42" t="46776" r="37409" b="30581"/>
          <a:stretch/>
        </p:blipFill>
        <p:spPr>
          <a:xfrm>
            <a:off x="4343984" y="3502964"/>
            <a:ext cx="5466360" cy="125110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E83621C-22F1-8481-3431-3C885B3FBDE8}"/>
              </a:ext>
            </a:extLst>
          </p:cNvPr>
          <p:cNvSpPr txBox="1">
            <a:spLocks/>
          </p:cNvSpPr>
          <p:nvPr/>
        </p:nvSpPr>
        <p:spPr>
          <a:xfrm>
            <a:off x="5164878" y="3142496"/>
            <a:ext cx="2603020" cy="572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 Changes 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sIPSCs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C82A9B-C227-889F-DA5A-E75BDCC2B0EE}"/>
              </a:ext>
            </a:extLst>
          </p:cNvPr>
          <p:cNvSpPr txBox="1">
            <a:spLocks/>
          </p:cNvSpPr>
          <p:nvPr/>
        </p:nvSpPr>
        <p:spPr>
          <a:xfrm>
            <a:off x="8726387" y="6386427"/>
            <a:ext cx="3744379" cy="466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Bragina et al, 2008 (Cherubini and Conti)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4C988FA-0EF7-D38B-51D8-D73318DC2A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524" t="2188" r="8657" b="72232"/>
          <a:stretch/>
        </p:blipFill>
        <p:spPr>
          <a:xfrm>
            <a:off x="118809" y="3748505"/>
            <a:ext cx="2042209" cy="2197477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C5CE48BE-4F45-6BD7-1267-FF5B6EAF209D}"/>
              </a:ext>
            </a:extLst>
          </p:cNvPr>
          <p:cNvSpPr txBox="1">
            <a:spLocks/>
          </p:cNvSpPr>
          <p:nvPr/>
        </p:nvSpPr>
        <p:spPr>
          <a:xfrm>
            <a:off x="769513" y="6430678"/>
            <a:ext cx="3744379" cy="466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Bragina et al, 2008 (Cherubini and Conti)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AAD0CAB7-2DC5-B4A9-7D14-5816C31F915E}"/>
              </a:ext>
            </a:extLst>
          </p:cNvPr>
          <p:cNvSpPr txBox="1">
            <a:spLocks/>
          </p:cNvSpPr>
          <p:nvPr/>
        </p:nvSpPr>
        <p:spPr>
          <a:xfrm>
            <a:off x="153988" y="6086661"/>
            <a:ext cx="3873456" cy="572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Layer 3 cortical pyramidal neurons, 1-4 month old mice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F3414E3-06C1-E431-F185-F0EE20E68CA5}"/>
              </a:ext>
            </a:extLst>
          </p:cNvPr>
          <p:cNvSpPr/>
          <p:nvPr/>
        </p:nvSpPr>
        <p:spPr>
          <a:xfrm>
            <a:off x="89902" y="3138604"/>
            <a:ext cx="4106887" cy="368861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BB24C7F5-9B63-0406-233B-B9A080F83358}"/>
              </a:ext>
            </a:extLst>
          </p:cNvPr>
          <p:cNvSpPr txBox="1">
            <a:spLocks/>
          </p:cNvSpPr>
          <p:nvPr/>
        </p:nvSpPr>
        <p:spPr>
          <a:xfrm>
            <a:off x="452438" y="3143460"/>
            <a:ext cx="3481099" cy="572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Prolonged Decay of Evoked IPSCs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E44770C-4ACB-AAAF-93A1-0BE0CF7DFE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41" t="27344" r="18275" b="37326"/>
          <a:stretch/>
        </p:blipFill>
        <p:spPr>
          <a:xfrm>
            <a:off x="2090716" y="3958154"/>
            <a:ext cx="2076451" cy="1308958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138A192A-8915-9461-BA66-267CDEC6EBD2}"/>
              </a:ext>
            </a:extLst>
          </p:cNvPr>
          <p:cNvSpPr/>
          <p:nvPr/>
        </p:nvSpPr>
        <p:spPr>
          <a:xfrm>
            <a:off x="22930" y="3531769"/>
            <a:ext cx="2275586" cy="24677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EECE272-7C9F-9F57-1EDB-762045F30366}"/>
              </a:ext>
            </a:extLst>
          </p:cNvPr>
          <p:cNvSpPr/>
          <p:nvPr/>
        </p:nvSpPr>
        <p:spPr>
          <a:xfrm>
            <a:off x="3805238" y="3993712"/>
            <a:ext cx="377184" cy="14311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89CF466-394C-EA40-98C6-DA06C0329657}"/>
              </a:ext>
            </a:extLst>
          </p:cNvPr>
          <p:cNvSpPr/>
          <p:nvPr/>
        </p:nvSpPr>
        <p:spPr>
          <a:xfrm>
            <a:off x="3424238" y="4522484"/>
            <a:ext cx="428626" cy="79971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57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F1C062-F60C-FE3C-A14E-F09D46559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49" y="1120248"/>
            <a:ext cx="9309100" cy="57377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4AD5DF-633D-7778-E150-274809075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GAT-1 (Coded by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SLC6A1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Is the Primary Transporter for Inhibitory Neurotransmitter GABA</a:t>
            </a:r>
          </a:p>
        </p:txBody>
      </p:sp>
    </p:spTree>
    <p:extLst>
      <p:ext uri="{BB962C8B-B14F-4D97-AF65-F5344CB8AC3E}">
        <p14:creationId xmlns:p14="http://schemas.microsoft.com/office/powerpoint/2010/main" val="985810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5A3D25F-BAC7-83C7-4FDD-D53232043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4505" y="1651939"/>
            <a:ext cx="2844126" cy="26162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D7D70C0-00E0-E96C-91C6-DF57F8AABD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0362"/>
          <a:stretch/>
        </p:blipFill>
        <p:spPr>
          <a:xfrm>
            <a:off x="3479359" y="1748128"/>
            <a:ext cx="5397942" cy="252001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130AAED-F594-6664-9F2B-AB89ABA2E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16670" y="1781969"/>
            <a:ext cx="2790825" cy="21717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EF66992-8222-D3F0-FC71-FE0AE22102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43297" y="4268139"/>
            <a:ext cx="2800350" cy="211455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CF1CC8C-0E80-042A-5C10-F66AD34DE9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38825" y="4268139"/>
            <a:ext cx="2647950" cy="211455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13F28B3-CBEF-E3D6-D77D-D1DDF7022C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77301" y="4222750"/>
            <a:ext cx="2800350" cy="21145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FCF6F0-FE13-1159-3117-44D3E8DAD05F}"/>
              </a:ext>
            </a:extLst>
          </p:cNvPr>
          <p:cNvSpPr txBox="1"/>
          <p:nvPr/>
        </p:nvSpPr>
        <p:spPr>
          <a:xfrm>
            <a:off x="2603500" y="6428291"/>
            <a:ext cx="911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Plots show medians with maximum and minimum with Kruskal-Wallis test with Dunn’s multiple comparisons. *P&lt;.05.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3FC5BA8-8D01-7D5F-E028-93DD7716E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28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Prolonged </a:t>
            </a:r>
            <a:r>
              <a:rPr lang="en-US" dirty="0" err="1"/>
              <a:t>eIPSCs</a:t>
            </a:r>
            <a:r>
              <a:rPr lang="en-US" dirty="0"/>
              <a:t> in </a:t>
            </a:r>
            <a:r>
              <a:rPr lang="en-US" i="1" dirty="0"/>
              <a:t>Slc6a1</a:t>
            </a:r>
            <a:r>
              <a:rPr lang="en-US" baseline="30000" dirty="0"/>
              <a:t>+/S295L</a:t>
            </a:r>
            <a:r>
              <a:rPr lang="en-US" dirty="0"/>
              <a:t> Mice</a:t>
            </a:r>
          </a:p>
        </p:txBody>
      </p:sp>
    </p:spTree>
    <p:extLst>
      <p:ext uri="{BB962C8B-B14F-4D97-AF65-F5344CB8AC3E}">
        <p14:creationId xmlns:p14="http://schemas.microsoft.com/office/powerpoint/2010/main" val="1042385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BA426-2F27-D12A-95E5-219162252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Prolonged Decay of </a:t>
            </a:r>
            <a:r>
              <a:rPr lang="en-US" dirty="0" err="1"/>
              <a:t>eIPSCs</a:t>
            </a:r>
            <a:r>
              <a:rPr lang="en-US" dirty="0"/>
              <a:t> with GAT-1 Antagonist NO711 Application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96EB51-6DF9-1667-F36E-49413A03E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0" y="1671816"/>
            <a:ext cx="7080539" cy="2630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E88C6D-400C-1639-DC20-9956B0C1F841}"/>
              </a:ext>
            </a:extLst>
          </p:cNvPr>
          <p:cNvSpPr txBox="1"/>
          <p:nvPr/>
        </p:nvSpPr>
        <p:spPr>
          <a:xfrm>
            <a:off x="9858925" y="6292434"/>
            <a:ext cx="21044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Keros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Hablitz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2005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51558D-5085-998F-5B9B-D81B1C775647}"/>
              </a:ext>
            </a:extLst>
          </p:cNvPr>
          <p:cNvSpPr txBox="1"/>
          <p:nvPr/>
        </p:nvSpPr>
        <p:spPr>
          <a:xfrm>
            <a:off x="3160945" y="4625737"/>
            <a:ext cx="6257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IPSCs evoked in layer 2/3 sensorimotor cortex by layer 1 stimulation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253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>
            <a:extLst>
              <a:ext uri="{FF2B5EF4-FFF2-40B4-BE49-F238E27FC236}">
                <a16:creationId xmlns:a16="http://schemas.microsoft.com/office/drawing/2014/main" id="{9002EBB2-2A79-0175-863E-F8C04F873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01" y="1240311"/>
            <a:ext cx="2690523" cy="5427189"/>
          </a:xfrm>
          <a:prstGeom prst="rect">
            <a:avLst/>
          </a:prstGeom>
        </p:spPr>
      </p:pic>
      <p:graphicFrame>
        <p:nvGraphicFramePr>
          <p:cNvPr id="140" name="Object 139">
            <a:extLst>
              <a:ext uri="{FF2B5EF4-FFF2-40B4-BE49-F238E27FC236}">
                <a16:creationId xmlns:a16="http://schemas.microsoft.com/office/drawing/2014/main" id="{0ABD6E2C-21A1-5762-6675-7C0322A5F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018897"/>
              </p:ext>
            </p:extLst>
          </p:nvPr>
        </p:nvGraphicFramePr>
        <p:xfrm>
          <a:off x="9242136" y="3911600"/>
          <a:ext cx="2392363" cy="275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3" imgW="2392021" imgH="2755178" progId="Prism10.Document">
                  <p:embed/>
                </p:oleObj>
              </mc:Choice>
              <mc:Fallback>
                <p:oleObj name="Prism 10" r:id="rId3" imgW="2392021" imgH="2755178" progId="Prism10.Document">
                  <p:embed/>
                  <p:pic>
                    <p:nvPicPr>
                      <p:cNvPr id="140" name="Object 139">
                        <a:extLst>
                          <a:ext uri="{FF2B5EF4-FFF2-40B4-BE49-F238E27FC236}">
                            <a16:creationId xmlns:a16="http://schemas.microsoft.com/office/drawing/2014/main" id="{0ABD6E2C-21A1-5762-6675-7C0322A5F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42136" y="3911600"/>
                        <a:ext cx="2392363" cy="275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" name="Object 140">
            <a:extLst>
              <a:ext uri="{FF2B5EF4-FFF2-40B4-BE49-F238E27FC236}">
                <a16:creationId xmlns:a16="http://schemas.microsoft.com/office/drawing/2014/main" id="{99F18E43-B81D-D09F-81FD-A3A2B04824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9146233"/>
              </p:ext>
            </p:extLst>
          </p:nvPr>
        </p:nvGraphicFramePr>
        <p:xfrm>
          <a:off x="9242136" y="1240311"/>
          <a:ext cx="2776537" cy="275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5" imgW="2776286" imgH="2756619" progId="Prism10.Document">
                  <p:embed/>
                </p:oleObj>
              </mc:Choice>
              <mc:Fallback>
                <p:oleObj name="Prism 10" r:id="rId5" imgW="2776286" imgH="2756619" progId="Prism10.Document">
                  <p:embed/>
                  <p:pic>
                    <p:nvPicPr>
                      <p:cNvPr id="141" name="Object 140">
                        <a:extLst>
                          <a:ext uri="{FF2B5EF4-FFF2-40B4-BE49-F238E27FC236}">
                            <a16:creationId xmlns:a16="http://schemas.microsoft.com/office/drawing/2014/main" id="{99F18E43-B81D-D09F-81FD-A3A2B04824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42136" y="1240311"/>
                        <a:ext cx="2776537" cy="275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" name="Graphic 142">
            <a:extLst>
              <a:ext uri="{FF2B5EF4-FFF2-40B4-BE49-F238E27FC236}">
                <a16:creationId xmlns:a16="http://schemas.microsoft.com/office/drawing/2014/main" id="{9D426489-8F79-B028-7E0A-07E9C987B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50122" y="1323974"/>
            <a:ext cx="5789916" cy="2755899"/>
          </a:xfrm>
          <a:prstGeom prst="rect">
            <a:avLst/>
          </a:prstGeom>
        </p:spPr>
      </p:pic>
      <p:pic>
        <p:nvPicPr>
          <p:cNvPr id="144" name="Graphic 143">
            <a:extLst>
              <a:ext uri="{FF2B5EF4-FFF2-40B4-BE49-F238E27FC236}">
                <a16:creationId xmlns:a16="http://schemas.microsoft.com/office/drawing/2014/main" id="{980D7663-F88C-32F3-81E1-65FE35FA7A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73235" y="3354860"/>
            <a:ext cx="1870869" cy="3384795"/>
          </a:xfrm>
          <a:prstGeom prst="rect">
            <a:avLst/>
          </a:prstGeom>
        </p:spPr>
      </p:pic>
      <p:sp>
        <p:nvSpPr>
          <p:cNvPr id="145" name="object 243">
            <a:extLst>
              <a:ext uri="{FF2B5EF4-FFF2-40B4-BE49-F238E27FC236}">
                <a16:creationId xmlns:a16="http://schemas.microsoft.com/office/drawing/2014/main" id="{12790C94-4175-6BD9-B368-9167F713C67C}"/>
              </a:ext>
            </a:extLst>
          </p:cNvPr>
          <p:cNvSpPr txBox="1"/>
          <p:nvPr/>
        </p:nvSpPr>
        <p:spPr>
          <a:xfrm>
            <a:off x="3350122" y="6170268"/>
            <a:ext cx="4031753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lang="en-US" sz="1200" dirty="0">
                <a:latin typeface="Arial"/>
                <a:cs typeface="Arial"/>
              </a:rPr>
              <a:t>For amplitude, m</a:t>
            </a:r>
            <a:r>
              <a:rPr sz="1200" dirty="0">
                <a:latin typeface="Arial"/>
                <a:cs typeface="Arial"/>
              </a:rPr>
              <a:t>eans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with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SEM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with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t-</a:t>
            </a:r>
            <a:r>
              <a:rPr sz="1200" dirty="0">
                <a:latin typeface="Arial"/>
                <a:cs typeface="Arial"/>
              </a:rPr>
              <a:t>test</a:t>
            </a:r>
            <a:r>
              <a:rPr lang="en-US" sz="1200" dirty="0">
                <a:latin typeface="Arial"/>
                <a:cs typeface="Arial"/>
              </a:rPr>
              <a:t> is shown</a:t>
            </a:r>
            <a:r>
              <a:rPr sz="1200" dirty="0">
                <a:latin typeface="Arial"/>
                <a:cs typeface="Arial"/>
              </a:rPr>
              <a:t>.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For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medians,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medians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with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IQR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with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Kruskal-Wallis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test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with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Dunn’s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multiple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comparisons**P&lt;.001,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.01.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D1953804-A1FC-AB0F-9782-680B595FA4B7}"/>
              </a:ext>
            </a:extLst>
          </p:cNvPr>
          <p:cNvSpPr txBox="1"/>
          <p:nvPr/>
        </p:nvSpPr>
        <p:spPr>
          <a:xfrm>
            <a:off x="4333018" y="923864"/>
            <a:ext cx="3824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Average Evoked IPSC (Normalized)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E83593-1C02-4F14-6997-BBB65E92C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28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Prolonged </a:t>
            </a:r>
            <a:r>
              <a:rPr lang="en-US" dirty="0" err="1"/>
              <a:t>eIPSC</a:t>
            </a:r>
            <a:r>
              <a:rPr lang="en-US" dirty="0"/>
              <a:t> Decay in </a:t>
            </a:r>
            <a:r>
              <a:rPr lang="en-US" i="1" dirty="0"/>
              <a:t>Slc6a1</a:t>
            </a:r>
            <a:r>
              <a:rPr lang="en-US" baseline="30000" dirty="0"/>
              <a:t>+/S295L</a:t>
            </a:r>
            <a:r>
              <a:rPr lang="en-US" dirty="0"/>
              <a:t> Mice</a:t>
            </a:r>
          </a:p>
        </p:txBody>
      </p:sp>
    </p:spTree>
    <p:extLst>
      <p:ext uri="{BB962C8B-B14F-4D97-AF65-F5344CB8AC3E}">
        <p14:creationId xmlns:p14="http://schemas.microsoft.com/office/powerpoint/2010/main" val="3217882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BD6CD4E-CDE3-41AB-D44B-957F4DBC6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657" y="4353393"/>
            <a:ext cx="5000970" cy="240221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1F488B8-B231-0D11-6CCD-26A2FD429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170" y="1639799"/>
            <a:ext cx="5101945" cy="2402212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9A9EB7A5-2EBD-98C9-6C4F-FB144F92EAFC}"/>
              </a:ext>
            </a:extLst>
          </p:cNvPr>
          <p:cNvGrpSpPr/>
          <p:nvPr/>
        </p:nvGrpSpPr>
        <p:grpSpPr>
          <a:xfrm>
            <a:off x="11572548" y="7233898"/>
            <a:ext cx="2693510" cy="3617781"/>
            <a:chOff x="11060112" y="3240219"/>
            <a:chExt cx="2693510" cy="3617781"/>
          </a:xfrm>
        </p:grpSpPr>
        <p:grpSp>
          <p:nvGrpSpPr>
            <p:cNvPr id="123" name="object 122">
              <a:extLst>
                <a:ext uri="{FF2B5EF4-FFF2-40B4-BE49-F238E27FC236}">
                  <a16:creationId xmlns:a16="http://schemas.microsoft.com/office/drawing/2014/main" id="{538AB205-BCC4-AC1A-58F5-DDF064EFF8A4}"/>
                </a:ext>
              </a:extLst>
            </p:cNvPr>
            <p:cNvGrpSpPr/>
            <p:nvPr/>
          </p:nvGrpSpPr>
          <p:grpSpPr>
            <a:xfrm>
              <a:off x="12068890" y="4606167"/>
              <a:ext cx="929005" cy="1401445"/>
              <a:chOff x="12751062" y="5646449"/>
              <a:chExt cx="929005" cy="1401445"/>
            </a:xfrm>
          </p:grpSpPr>
          <p:sp>
            <p:nvSpPr>
              <p:cNvPr id="168" name="object 123">
                <a:extLst>
                  <a:ext uri="{FF2B5EF4-FFF2-40B4-BE49-F238E27FC236}">
                    <a16:creationId xmlns:a16="http://schemas.microsoft.com/office/drawing/2014/main" id="{1ABFC6B0-ED59-F11D-7BE5-1BF52AF44205}"/>
                  </a:ext>
                </a:extLst>
              </p:cNvPr>
              <p:cNvSpPr/>
              <p:nvPr/>
            </p:nvSpPr>
            <p:spPr>
              <a:xfrm>
                <a:off x="13319315" y="6625424"/>
                <a:ext cx="332105" cy="407670"/>
              </a:xfrm>
              <a:custGeom>
                <a:avLst/>
                <a:gdLst/>
                <a:ahLst/>
                <a:cxnLst/>
                <a:rect l="l" t="t" r="r" b="b"/>
                <a:pathLst>
                  <a:path w="332105" h="407670">
                    <a:moveTo>
                      <a:pt x="332066" y="0"/>
                    </a:moveTo>
                    <a:lnTo>
                      <a:pt x="0" y="0"/>
                    </a:lnTo>
                    <a:lnTo>
                      <a:pt x="0" y="407593"/>
                    </a:lnTo>
                    <a:lnTo>
                      <a:pt x="332066" y="407593"/>
                    </a:lnTo>
                    <a:lnTo>
                      <a:pt x="332066" y="0"/>
                    </a:lnTo>
                    <a:close/>
                  </a:path>
                </a:pathLst>
              </a:custGeom>
              <a:solidFill>
                <a:srgbClr val="BD1E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" name="object 124">
                <a:extLst>
                  <a:ext uri="{FF2B5EF4-FFF2-40B4-BE49-F238E27FC236}">
                    <a16:creationId xmlns:a16="http://schemas.microsoft.com/office/drawing/2014/main" id="{316B4A57-D2FE-7822-D29C-C7D4F248A735}"/>
                  </a:ext>
                </a:extLst>
              </p:cNvPr>
              <p:cNvSpPr/>
              <p:nvPr/>
            </p:nvSpPr>
            <p:spPr>
              <a:xfrm>
                <a:off x="13305158" y="6625415"/>
                <a:ext cx="360680" cy="407670"/>
              </a:xfrm>
              <a:custGeom>
                <a:avLst/>
                <a:gdLst/>
                <a:ahLst/>
                <a:cxnLst/>
                <a:rect l="l" t="t" r="r" b="b"/>
                <a:pathLst>
                  <a:path w="360680" h="407670">
                    <a:moveTo>
                      <a:pt x="14160" y="407593"/>
                    </a:moveTo>
                    <a:lnTo>
                      <a:pt x="14160" y="0"/>
                    </a:lnTo>
                    <a:lnTo>
                      <a:pt x="0" y="0"/>
                    </a:lnTo>
                    <a:lnTo>
                      <a:pt x="360400" y="0"/>
                    </a:lnTo>
                    <a:lnTo>
                      <a:pt x="346227" y="0"/>
                    </a:lnTo>
                    <a:lnTo>
                      <a:pt x="346227" y="407593"/>
                    </a:lnTo>
                  </a:path>
                </a:pathLst>
              </a:custGeom>
              <a:ln w="2832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0" name="object 125">
                <a:extLst>
                  <a:ext uri="{FF2B5EF4-FFF2-40B4-BE49-F238E27FC236}">
                    <a16:creationId xmlns:a16="http://schemas.microsoft.com/office/drawing/2014/main" id="{D92272C5-F3ED-71FC-5251-78F8235E6235}"/>
                  </a:ext>
                </a:extLst>
              </p:cNvPr>
              <p:cNvSpPr/>
              <p:nvPr/>
            </p:nvSpPr>
            <p:spPr>
              <a:xfrm>
                <a:off x="12779514" y="5660732"/>
                <a:ext cx="332105" cy="1372870"/>
              </a:xfrm>
              <a:custGeom>
                <a:avLst/>
                <a:gdLst/>
                <a:ahLst/>
                <a:cxnLst/>
                <a:rect l="l" t="t" r="r" b="b"/>
                <a:pathLst>
                  <a:path w="332105" h="1372870">
                    <a:moveTo>
                      <a:pt x="332066" y="0"/>
                    </a:moveTo>
                    <a:lnTo>
                      <a:pt x="0" y="0"/>
                    </a:lnTo>
                    <a:lnTo>
                      <a:pt x="0" y="1372273"/>
                    </a:lnTo>
                    <a:lnTo>
                      <a:pt x="332066" y="1372273"/>
                    </a:lnTo>
                    <a:lnTo>
                      <a:pt x="332066" y="0"/>
                    </a:lnTo>
                    <a:close/>
                  </a:path>
                </a:pathLst>
              </a:custGeom>
              <a:solidFill>
                <a:srgbClr val="2B399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1" name="object 126">
                <a:extLst>
                  <a:ext uri="{FF2B5EF4-FFF2-40B4-BE49-F238E27FC236}">
                    <a16:creationId xmlns:a16="http://schemas.microsoft.com/office/drawing/2014/main" id="{350ADE0A-35B4-7231-14E6-9161C664BBDE}"/>
                  </a:ext>
                </a:extLst>
              </p:cNvPr>
              <p:cNvSpPr/>
              <p:nvPr/>
            </p:nvSpPr>
            <p:spPr>
              <a:xfrm>
                <a:off x="12765350" y="5660736"/>
                <a:ext cx="360680" cy="1372870"/>
              </a:xfrm>
              <a:custGeom>
                <a:avLst/>
                <a:gdLst/>
                <a:ahLst/>
                <a:cxnLst/>
                <a:rect l="l" t="t" r="r" b="b"/>
                <a:pathLst>
                  <a:path w="360680" h="1372870">
                    <a:moveTo>
                      <a:pt x="14160" y="1372273"/>
                    </a:moveTo>
                    <a:lnTo>
                      <a:pt x="14160" y="0"/>
                    </a:lnTo>
                    <a:lnTo>
                      <a:pt x="0" y="0"/>
                    </a:lnTo>
                    <a:lnTo>
                      <a:pt x="360400" y="0"/>
                    </a:lnTo>
                    <a:lnTo>
                      <a:pt x="346227" y="0"/>
                    </a:lnTo>
                    <a:lnTo>
                      <a:pt x="346227" y="1372273"/>
                    </a:lnTo>
                  </a:path>
                </a:pathLst>
              </a:custGeom>
              <a:ln w="2832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24" name="object 127">
              <a:extLst>
                <a:ext uri="{FF2B5EF4-FFF2-40B4-BE49-F238E27FC236}">
                  <a16:creationId xmlns:a16="http://schemas.microsoft.com/office/drawing/2014/main" id="{2BB5404D-B390-0610-F248-2EF326E8EC5A}"/>
                </a:ext>
              </a:extLst>
            </p:cNvPr>
            <p:cNvSpPr txBox="1"/>
            <p:nvPr/>
          </p:nvSpPr>
          <p:spPr>
            <a:xfrm rot="18960000">
              <a:off x="11617255" y="6418943"/>
              <a:ext cx="620591" cy="2108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660"/>
                </a:lnSpc>
              </a:pPr>
              <a:r>
                <a:rPr sz="1400" b="1" i="1" spc="-10" dirty="0">
                  <a:latin typeface="Arial"/>
                  <a:cs typeface="Arial"/>
                </a:rPr>
                <a:t>Slc</a:t>
              </a:r>
              <a:r>
                <a:rPr sz="2100" b="1" i="1" spc="-15" baseline="1984" dirty="0">
                  <a:latin typeface="Arial"/>
                  <a:cs typeface="Arial"/>
                </a:rPr>
                <a:t>6a1</a:t>
              </a:r>
              <a:endParaRPr sz="2100" baseline="1984">
                <a:latin typeface="Arial"/>
                <a:cs typeface="Arial"/>
              </a:endParaRPr>
            </a:p>
          </p:txBody>
        </p:sp>
        <p:sp>
          <p:nvSpPr>
            <p:cNvPr id="125" name="object 128">
              <a:extLst>
                <a:ext uri="{FF2B5EF4-FFF2-40B4-BE49-F238E27FC236}">
                  <a16:creationId xmlns:a16="http://schemas.microsoft.com/office/drawing/2014/main" id="{F220A2C6-9C99-A4C9-E24E-3E84C2A95B15}"/>
                </a:ext>
              </a:extLst>
            </p:cNvPr>
            <p:cNvSpPr txBox="1"/>
            <p:nvPr/>
          </p:nvSpPr>
          <p:spPr>
            <a:xfrm rot="18960000">
              <a:off x="12034574" y="6133465"/>
              <a:ext cx="243582" cy="1371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sz="1050" b="1" spc="-25" dirty="0">
                  <a:latin typeface="Arial"/>
                  <a:cs typeface="Arial"/>
                </a:rPr>
                <a:t>+/+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126" name="object 129">
              <a:extLst>
                <a:ext uri="{FF2B5EF4-FFF2-40B4-BE49-F238E27FC236}">
                  <a16:creationId xmlns:a16="http://schemas.microsoft.com/office/drawing/2014/main" id="{6E14E7E4-6CA7-607B-2FCC-382BE2260754}"/>
                </a:ext>
              </a:extLst>
            </p:cNvPr>
            <p:cNvSpPr txBox="1"/>
            <p:nvPr/>
          </p:nvSpPr>
          <p:spPr>
            <a:xfrm rot="18960000">
              <a:off x="11928852" y="6647180"/>
              <a:ext cx="620591" cy="2108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660"/>
                </a:lnSpc>
              </a:pPr>
              <a:r>
                <a:rPr sz="1400" b="1" i="1" spc="-10" dirty="0">
                  <a:latin typeface="Arial"/>
                  <a:cs typeface="Arial"/>
                </a:rPr>
                <a:t>Slc</a:t>
              </a:r>
              <a:r>
                <a:rPr sz="2100" b="1" i="1" spc="-15" baseline="1984" dirty="0">
                  <a:latin typeface="Arial"/>
                  <a:cs typeface="Arial"/>
                </a:rPr>
                <a:t>6a1</a:t>
              </a:r>
              <a:endParaRPr sz="2100" baseline="1984">
                <a:latin typeface="Arial"/>
                <a:cs typeface="Arial"/>
              </a:endParaRPr>
            </a:p>
          </p:txBody>
        </p:sp>
        <p:sp>
          <p:nvSpPr>
            <p:cNvPr id="127" name="object 130">
              <a:extLst>
                <a:ext uri="{FF2B5EF4-FFF2-40B4-BE49-F238E27FC236}">
                  <a16:creationId xmlns:a16="http://schemas.microsoft.com/office/drawing/2014/main" id="{C42E8EF8-A72D-9CCD-753A-8DB7B25FE0DF}"/>
                </a:ext>
              </a:extLst>
            </p:cNvPr>
            <p:cNvSpPr txBox="1"/>
            <p:nvPr/>
          </p:nvSpPr>
          <p:spPr>
            <a:xfrm rot="18960000">
              <a:off x="12312076" y="6248349"/>
              <a:ext cx="542147" cy="1371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sz="1050" b="1" spc="-10" dirty="0">
                  <a:latin typeface="Arial"/>
                  <a:cs typeface="Arial"/>
                </a:rPr>
                <a:t>+/S</a:t>
              </a:r>
              <a:r>
                <a:rPr sz="1575" b="1" spc="-15" baseline="2645" dirty="0">
                  <a:latin typeface="Arial"/>
                  <a:cs typeface="Arial"/>
                </a:rPr>
                <a:t>295L</a:t>
              </a:r>
              <a:endParaRPr sz="1575" baseline="2645">
                <a:latin typeface="Arial"/>
                <a:cs typeface="Arial"/>
              </a:endParaRPr>
            </a:p>
          </p:txBody>
        </p:sp>
        <p:sp>
          <p:nvSpPr>
            <p:cNvPr id="128" name="object 131">
              <a:extLst>
                <a:ext uri="{FF2B5EF4-FFF2-40B4-BE49-F238E27FC236}">
                  <a16:creationId xmlns:a16="http://schemas.microsoft.com/office/drawing/2014/main" id="{BF8B9F2E-B653-1EB7-D980-FD6646445B59}"/>
                </a:ext>
              </a:extLst>
            </p:cNvPr>
            <p:cNvSpPr/>
            <p:nvPr/>
          </p:nvSpPr>
          <p:spPr>
            <a:xfrm>
              <a:off x="11894321" y="5992722"/>
              <a:ext cx="1278255" cy="80645"/>
            </a:xfrm>
            <a:custGeom>
              <a:avLst/>
              <a:gdLst/>
              <a:ahLst/>
              <a:cxnLst/>
              <a:rect l="l" t="t" r="r" b="b"/>
              <a:pathLst>
                <a:path w="1278255" h="80645">
                  <a:moveTo>
                    <a:pt x="906500" y="80264"/>
                  </a:moveTo>
                  <a:lnTo>
                    <a:pt x="906500" y="0"/>
                  </a:lnTo>
                </a:path>
                <a:path w="1278255" h="80645">
                  <a:moveTo>
                    <a:pt x="366687" y="80264"/>
                  </a:moveTo>
                  <a:lnTo>
                    <a:pt x="366687" y="0"/>
                  </a:lnTo>
                </a:path>
                <a:path w="1278255" h="80645">
                  <a:moveTo>
                    <a:pt x="0" y="0"/>
                  </a:moveTo>
                  <a:lnTo>
                    <a:pt x="1277912" y="0"/>
                  </a:lnTo>
                </a:path>
              </a:pathLst>
            </a:custGeom>
            <a:ln w="188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32">
              <a:extLst>
                <a:ext uri="{FF2B5EF4-FFF2-40B4-BE49-F238E27FC236}">
                  <a16:creationId xmlns:a16="http://schemas.microsoft.com/office/drawing/2014/main" id="{893B4C29-A702-63A2-4133-6502345B12EE}"/>
                </a:ext>
              </a:extLst>
            </p:cNvPr>
            <p:cNvSpPr txBox="1"/>
            <p:nvPr/>
          </p:nvSpPr>
          <p:spPr>
            <a:xfrm>
              <a:off x="11528084" y="5865511"/>
              <a:ext cx="290195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b="1" spc="-25" dirty="0">
                  <a:latin typeface="Arial"/>
                  <a:cs typeface="Arial"/>
                </a:rPr>
                <a:t>0%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30" name="object 133">
              <a:extLst>
                <a:ext uri="{FF2B5EF4-FFF2-40B4-BE49-F238E27FC236}">
                  <a16:creationId xmlns:a16="http://schemas.microsoft.com/office/drawing/2014/main" id="{13B40085-1016-4E55-798C-2EBAC71A28B2}"/>
                </a:ext>
              </a:extLst>
            </p:cNvPr>
            <p:cNvSpPr txBox="1"/>
            <p:nvPr/>
          </p:nvSpPr>
          <p:spPr>
            <a:xfrm>
              <a:off x="11426581" y="5236080"/>
              <a:ext cx="391795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b="1" spc="-25" dirty="0">
                  <a:latin typeface="Arial"/>
                  <a:cs typeface="Arial"/>
                </a:rPr>
                <a:t>50%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31" name="object 134">
              <a:extLst>
                <a:ext uri="{FF2B5EF4-FFF2-40B4-BE49-F238E27FC236}">
                  <a16:creationId xmlns:a16="http://schemas.microsoft.com/office/drawing/2014/main" id="{5BD56B72-F947-0A4F-ABCD-E08FD68D47EE}"/>
                </a:ext>
              </a:extLst>
            </p:cNvPr>
            <p:cNvSpPr txBox="1"/>
            <p:nvPr/>
          </p:nvSpPr>
          <p:spPr>
            <a:xfrm>
              <a:off x="11325078" y="4606648"/>
              <a:ext cx="494030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b="1" spc="-20" dirty="0">
                  <a:latin typeface="Arial"/>
                  <a:cs typeface="Arial"/>
                </a:rPr>
                <a:t>100%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32" name="object 135">
              <a:extLst>
                <a:ext uri="{FF2B5EF4-FFF2-40B4-BE49-F238E27FC236}">
                  <a16:creationId xmlns:a16="http://schemas.microsoft.com/office/drawing/2014/main" id="{D33E4CEA-D412-DD8F-AA12-D662A4521887}"/>
                </a:ext>
              </a:extLst>
            </p:cNvPr>
            <p:cNvSpPr txBox="1"/>
            <p:nvPr/>
          </p:nvSpPr>
          <p:spPr>
            <a:xfrm>
              <a:off x="11325078" y="3977034"/>
              <a:ext cx="494030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b="1" spc="-20" dirty="0">
                  <a:latin typeface="Arial"/>
                  <a:cs typeface="Arial"/>
                </a:rPr>
                <a:t>150%</a:t>
              </a:r>
              <a:endParaRPr sz="1400">
                <a:latin typeface="Arial"/>
                <a:cs typeface="Arial"/>
              </a:endParaRPr>
            </a:p>
          </p:txBody>
        </p:sp>
        <p:grpSp>
          <p:nvGrpSpPr>
            <p:cNvPr id="133" name="object 136">
              <a:extLst>
                <a:ext uri="{FF2B5EF4-FFF2-40B4-BE49-F238E27FC236}">
                  <a16:creationId xmlns:a16="http://schemas.microsoft.com/office/drawing/2014/main" id="{FE22660A-0EA8-CC9B-C80F-ABADF7221C34}"/>
                </a:ext>
              </a:extLst>
            </p:cNvPr>
            <p:cNvGrpSpPr/>
            <p:nvPr/>
          </p:nvGrpSpPr>
          <p:grpSpPr>
            <a:xfrm>
              <a:off x="11813973" y="4085318"/>
              <a:ext cx="1037590" cy="1926589"/>
              <a:chOff x="12496145" y="5125600"/>
              <a:chExt cx="1037590" cy="1926589"/>
            </a:xfrm>
          </p:grpSpPr>
          <p:sp>
            <p:nvSpPr>
              <p:cNvPr id="165" name="object 137">
                <a:extLst>
                  <a:ext uri="{FF2B5EF4-FFF2-40B4-BE49-F238E27FC236}">
                    <a16:creationId xmlns:a16="http://schemas.microsoft.com/office/drawing/2014/main" id="{B3D3A314-3218-EEFB-7101-99C1C3598262}"/>
                  </a:ext>
                </a:extLst>
              </p:cNvPr>
              <p:cNvSpPr/>
              <p:nvPr/>
            </p:nvSpPr>
            <p:spPr>
              <a:xfrm>
                <a:off x="12505670" y="5135125"/>
                <a:ext cx="80645" cy="1907539"/>
              </a:xfrm>
              <a:custGeom>
                <a:avLst/>
                <a:gdLst/>
                <a:ahLst/>
                <a:cxnLst/>
                <a:rect l="l" t="t" r="r" b="b"/>
                <a:pathLst>
                  <a:path w="80645" h="1907540">
                    <a:moveTo>
                      <a:pt x="80264" y="638924"/>
                    </a:moveTo>
                    <a:lnTo>
                      <a:pt x="0" y="638924"/>
                    </a:lnTo>
                  </a:path>
                  <a:path w="80645" h="1907540">
                    <a:moveTo>
                      <a:pt x="80264" y="1268399"/>
                    </a:moveTo>
                    <a:lnTo>
                      <a:pt x="0" y="1268399"/>
                    </a:lnTo>
                  </a:path>
                  <a:path w="80645" h="1907540">
                    <a:moveTo>
                      <a:pt x="80264" y="1897888"/>
                    </a:moveTo>
                    <a:lnTo>
                      <a:pt x="0" y="1897888"/>
                    </a:lnTo>
                  </a:path>
                  <a:path w="80645" h="1907540">
                    <a:moveTo>
                      <a:pt x="80264" y="9436"/>
                    </a:moveTo>
                    <a:lnTo>
                      <a:pt x="0" y="9436"/>
                    </a:lnTo>
                  </a:path>
                  <a:path w="80645" h="1907540">
                    <a:moveTo>
                      <a:pt x="80264" y="1907324"/>
                    </a:moveTo>
                    <a:lnTo>
                      <a:pt x="80264" y="0"/>
                    </a:lnTo>
                  </a:path>
                </a:pathLst>
              </a:custGeom>
              <a:ln w="1888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6" name="object 138">
                <a:extLst>
                  <a:ext uri="{FF2B5EF4-FFF2-40B4-BE49-F238E27FC236}">
                    <a16:creationId xmlns:a16="http://schemas.microsoft.com/office/drawing/2014/main" id="{38EE7D0E-034C-4023-E71F-692BBCBFBCB4}"/>
                  </a:ext>
                </a:extLst>
              </p:cNvPr>
              <p:cNvSpPr/>
              <p:nvPr/>
            </p:nvSpPr>
            <p:spPr>
              <a:xfrm>
                <a:off x="13440502" y="6483785"/>
                <a:ext cx="88265" cy="255270"/>
              </a:xfrm>
              <a:custGeom>
                <a:avLst/>
                <a:gdLst/>
                <a:ahLst/>
                <a:cxnLst/>
                <a:rect l="l" t="t" r="r" b="b"/>
                <a:pathLst>
                  <a:path w="88265" h="255270">
                    <a:moveTo>
                      <a:pt x="0" y="0"/>
                    </a:moveTo>
                    <a:lnTo>
                      <a:pt x="88125" y="0"/>
                    </a:lnTo>
                    <a:lnTo>
                      <a:pt x="44069" y="0"/>
                    </a:lnTo>
                    <a:lnTo>
                      <a:pt x="44069" y="254939"/>
                    </a:lnTo>
                    <a:lnTo>
                      <a:pt x="0" y="254939"/>
                    </a:lnTo>
                    <a:lnTo>
                      <a:pt x="88125" y="254939"/>
                    </a:lnTo>
                  </a:path>
                </a:pathLst>
              </a:custGeom>
              <a:ln w="943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7" name="object 139">
                <a:extLst>
                  <a:ext uri="{FF2B5EF4-FFF2-40B4-BE49-F238E27FC236}">
                    <a16:creationId xmlns:a16="http://schemas.microsoft.com/office/drawing/2014/main" id="{868FF5B9-AA4F-8899-611E-1F7C0EB1D7F7}"/>
                  </a:ext>
                </a:extLst>
              </p:cNvPr>
              <p:cNvSpPr/>
              <p:nvPr/>
            </p:nvSpPr>
            <p:spPr>
              <a:xfrm>
                <a:off x="12900692" y="5379043"/>
                <a:ext cx="88265" cy="535305"/>
              </a:xfrm>
              <a:custGeom>
                <a:avLst/>
                <a:gdLst/>
                <a:ahLst/>
                <a:cxnLst/>
                <a:rect l="l" t="t" r="r" b="b"/>
                <a:pathLst>
                  <a:path w="88265" h="535304">
                    <a:moveTo>
                      <a:pt x="0" y="0"/>
                    </a:moveTo>
                    <a:lnTo>
                      <a:pt x="88138" y="0"/>
                    </a:lnTo>
                    <a:lnTo>
                      <a:pt x="44069" y="0"/>
                    </a:lnTo>
                    <a:lnTo>
                      <a:pt x="44069" y="535063"/>
                    </a:lnTo>
                    <a:lnTo>
                      <a:pt x="0" y="535063"/>
                    </a:lnTo>
                    <a:lnTo>
                      <a:pt x="88138" y="535063"/>
                    </a:lnTo>
                  </a:path>
                </a:pathLst>
              </a:custGeom>
              <a:ln w="943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34" name="object 140">
              <a:extLst>
                <a:ext uri="{FF2B5EF4-FFF2-40B4-BE49-F238E27FC236}">
                  <a16:creationId xmlns:a16="http://schemas.microsoft.com/office/drawing/2014/main" id="{2665C3F8-7683-4DBA-F007-6E25B32BC374}"/>
                </a:ext>
              </a:extLst>
            </p:cNvPr>
            <p:cNvSpPr txBox="1"/>
            <p:nvPr/>
          </p:nvSpPr>
          <p:spPr>
            <a:xfrm>
              <a:off x="11060112" y="4283793"/>
              <a:ext cx="229870" cy="1489075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00" b="1" dirty="0">
                  <a:latin typeface="Arial"/>
                  <a:cs typeface="Arial"/>
                </a:rPr>
                <a:t>Percent</a:t>
              </a:r>
              <a:r>
                <a:rPr sz="1400" b="1" spc="100" dirty="0">
                  <a:latin typeface="Arial"/>
                  <a:cs typeface="Arial"/>
                </a:rPr>
                <a:t> </a:t>
              </a:r>
              <a:r>
                <a:rPr sz="1400" b="1" spc="-10" dirty="0">
                  <a:latin typeface="Arial"/>
                  <a:cs typeface="Arial"/>
                </a:rPr>
                <a:t>Increase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35" name="object 141">
              <a:extLst>
                <a:ext uri="{FF2B5EF4-FFF2-40B4-BE49-F238E27FC236}">
                  <a16:creationId xmlns:a16="http://schemas.microsoft.com/office/drawing/2014/main" id="{7D0BA3BF-1739-DAEE-895C-3BD799D14E20}"/>
                </a:ext>
              </a:extLst>
            </p:cNvPr>
            <p:cNvSpPr/>
            <p:nvPr/>
          </p:nvSpPr>
          <p:spPr>
            <a:xfrm>
              <a:off x="12262585" y="3972089"/>
              <a:ext cx="540385" cy="1223010"/>
            </a:xfrm>
            <a:custGeom>
              <a:avLst/>
              <a:gdLst/>
              <a:ahLst/>
              <a:cxnLst/>
              <a:rect l="l" t="t" r="r" b="b"/>
              <a:pathLst>
                <a:path w="540384" h="1223010">
                  <a:moveTo>
                    <a:pt x="0" y="143205"/>
                  </a:moveTo>
                  <a:lnTo>
                    <a:pt x="0" y="0"/>
                  </a:lnTo>
                  <a:lnTo>
                    <a:pt x="539813" y="0"/>
                  </a:lnTo>
                  <a:lnTo>
                    <a:pt x="539813" y="1222768"/>
                  </a:lnTo>
                </a:path>
              </a:pathLst>
            </a:custGeom>
            <a:ln w="188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42">
              <a:extLst>
                <a:ext uri="{FF2B5EF4-FFF2-40B4-BE49-F238E27FC236}">
                  <a16:creationId xmlns:a16="http://schemas.microsoft.com/office/drawing/2014/main" id="{675A05F6-3592-186E-3C96-F0918D00D29F}"/>
                </a:ext>
              </a:extLst>
            </p:cNvPr>
            <p:cNvSpPr txBox="1"/>
            <p:nvPr/>
          </p:nvSpPr>
          <p:spPr>
            <a:xfrm>
              <a:off x="11365387" y="3240219"/>
              <a:ext cx="2388235" cy="687705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065" marR="5080" indent="-59055" algn="ctr">
                <a:lnSpc>
                  <a:spcPts val="1900"/>
                </a:lnSpc>
                <a:spcBef>
                  <a:spcPts val="225"/>
                </a:spcBef>
              </a:pPr>
              <a:r>
                <a:rPr sz="1650" b="1" spc="-95" dirty="0">
                  <a:latin typeface="Arial"/>
                  <a:cs typeface="Arial"/>
                </a:rPr>
                <a:t>Per</a:t>
              </a:r>
              <a:r>
                <a:rPr sz="1650" b="1" spc="-15" dirty="0">
                  <a:latin typeface="Arial"/>
                  <a:cs typeface="Arial"/>
                </a:rPr>
                <a:t> </a:t>
              </a:r>
              <a:r>
                <a:rPr sz="1650" b="1" spc="-85" dirty="0">
                  <a:latin typeface="Arial"/>
                  <a:cs typeface="Arial"/>
                </a:rPr>
                <a:t>Cell</a:t>
              </a:r>
              <a:r>
                <a:rPr sz="1650" b="1" spc="-30" dirty="0">
                  <a:latin typeface="Arial"/>
                  <a:cs typeface="Arial"/>
                </a:rPr>
                <a:t> </a:t>
              </a:r>
              <a:r>
                <a:rPr sz="1650" b="1" spc="-110" dirty="0">
                  <a:latin typeface="Arial"/>
                  <a:cs typeface="Arial"/>
                </a:rPr>
                <a:t>Decay</a:t>
              </a:r>
              <a:r>
                <a:rPr sz="1650" b="1" spc="-10" dirty="0">
                  <a:latin typeface="Arial"/>
                  <a:cs typeface="Arial"/>
                </a:rPr>
                <a:t> </a:t>
              </a:r>
              <a:r>
                <a:rPr sz="1650" b="1" spc="-20" dirty="0">
                  <a:latin typeface="Arial"/>
                  <a:cs typeface="Arial"/>
                </a:rPr>
                <a:t>Time </a:t>
              </a:r>
              <a:r>
                <a:rPr sz="1650" b="1" dirty="0">
                  <a:latin typeface="Arial"/>
                  <a:cs typeface="Arial"/>
                </a:rPr>
                <a:t>Increase</a:t>
              </a:r>
              <a:r>
                <a:rPr sz="1650" b="1" spc="-65" dirty="0">
                  <a:latin typeface="Arial"/>
                  <a:cs typeface="Arial"/>
                </a:rPr>
                <a:t> </a:t>
              </a:r>
              <a:r>
                <a:rPr sz="1650" b="1" dirty="0">
                  <a:latin typeface="Arial"/>
                  <a:cs typeface="Arial"/>
                </a:rPr>
                <a:t>with</a:t>
              </a:r>
              <a:r>
                <a:rPr sz="1650" b="1" spc="-60" dirty="0">
                  <a:latin typeface="Arial"/>
                  <a:cs typeface="Arial"/>
                </a:rPr>
                <a:t> </a:t>
              </a:r>
              <a:r>
                <a:rPr sz="1650" b="1" spc="-10" dirty="0">
                  <a:latin typeface="Arial"/>
                  <a:cs typeface="Arial"/>
                </a:rPr>
                <a:t>Tiagabine</a:t>
              </a:r>
              <a:endParaRPr sz="1650" dirty="0">
                <a:latin typeface="Arial"/>
                <a:cs typeface="Arial"/>
              </a:endParaRPr>
            </a:p>
            <a:p>
              <a:pPr marR="42545" algn="ctr">
                <a:lnSpc>
                  <a:spcPct val="100000"/>
                </a:lnSpc>
                <a:spcBef>
                  <a:spcPts val="140"/>
                </a:spcBef>
              </a:pPr>
              <a:r>
                <a:rPr sz="950" spc="25" dirty="0">
                  <a:latin typeface="Segoe UI Symbol"/>
                  <a:cs typeface="Segoe UI Symbol"/>
                </a:rPr>
                <a:t>✱✱</a:t>
              </a:r>
              <a:endParaRPr sz="950" dirty="0">
                <a:latin typeface="Segoe UI Symbol"/>
                <a:cs typeface="Segoe UI Symbol"/>
              </a:endParaRPr>
            </a:p>
          </p:txBody>
        </p:sp>
        <p:sp>
          <p:nvSpPr>
            <p:cNvPr id="137" name="object 143">
              <a:extLst>
                <a:ext uri="{FF2B5EF4-FFF2-40B4-BE49-F238E27FC236}">
                  <a16:creationId xmlns:a16="http://schemas.microsoft.com/office/drawing/2014/main" id="{3A80D39B-4F0A-0DB1-6CC4-458C326D3EC6}"/>
                </a:ext>
              </a:extLst>
            </p:cNvPr>
            <p:cNvSpPr txBox="1"/>
            <p:nvPr/>
          </p:nvSpPr>
          <p:spPr>
            <a:xfrm>
              <a:off x="12098790" y="4099467"/>
              <a:ext cx="330835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b="1" spc="-25" dirty="0">
                  <a:latin typeface="Arial"/>
                  <a:cs typeface="Arial"/>
                </a:rPr>
                <a:t>###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38" name="object 144">
              <a:extLst>
                <a:ext uri="{FF2B5EF4-FFF2-40B4-BE49-F238E27FC236}">
                  <a16:creationId xmlns:a16="http://schemas.microsoft.com/office/drawing/2014/main" id="{84D7CB0D-E576-2E72-A7D4-E3FE867EE3EF}"/>
                </a:ext>
              </a:extLst>
            </p:cNvPr>
            <p:cNvSpPr txBox="1"/>
            <p:nvPr/>
          </p:nvSpPr>
          <p:spPr>
            <a:xfrm>
              <a:off x="12739205" y="5191663"/>
              <a:ext cx="127000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b="1" spc="20" dirty="0">
                  <a:latin typeface="Arial"/>
                  <a:cs typeface="Arial"/>
                </a:rPr>
                <a:t>#</a:t>
              </a:r>
              <a:endParaRPr sz="1400">
                <a:latin typeface="Arial"/>
                <a:cs typeface="Arial"/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34692233-6A24-9171-1200-E53420AC952C}"/>
              </a:ext>
            </a:extLst>
          </p:cNvPr>
          <p:cNvGrpSpPr/>
          <p:nvPr/>
        </p:nvGrpSpPr>
        <p:grpSpPr>
          <a:xfrm>
            <a:off x="14517877" y="7234181"/>
            <a:ext cx="2693508" cy="3616220"/>
            <a:chOff x="14221420" y="3240219"/>
            <a:chExt cx="2693508" cy="3616220"/>
          </a:xfrm>
        </p:grpSpPr>
        <p:grpSp>
          <p:nvGrpSpPr>
            <p:cNvPr id="139" name="object 145">
              <a:extLst>
                <a:ext uri="{FF2B5EF4-FFF2-40B4-BE49-F238E27FC236}">
                  <a16:creationId xmlns:a16="http://schemas.microsoft.com/office/drawing/2014/main" id="{CE539AAC-8BE9-D3E0-562E-0C86F1C2C78B}"/>
                </a:ext>
              </a:extLst>
            </p:cNvPr>
            <p:cNvGrpSpPr/>
            <p:nvPr/>
          </p:nvGrpSpPr>
          <p:grpSpPr>
            <a:xfrm>
              <a:off x="15228563" y="4577868"/>
              <a:ext cx="929005" cy="1428115"/>
              <a:chOff x="15910735" y="5618150"/>
              <a:chExt cx="929005" cy="1428115"/>
            </a:xfrm>
          </p:grpSpPr>
          <p:sp>
            <p:nvSpPr>
              <p:cNvPr id="161" name="object 146">
                <a:extLst>
                  <a:ext uri="{FF2B5EF4-FFF2-40B4-BE49-F238E27FC236}">
                    <a16:creationId xmlns:a16="http://schemas.microsoft.com/office/drawing/2014/main" id="{F28744DE-C67E-9FC6-487C-7E41F1FE65F8}"/>
                  </a:ext>
                </a:extLst>
              </p:cNvPr>
              <p:cNvSpPr/>
              <p:nvPr/>
            </p:nvSpPr>
            <p:spPr>
              <a:xfrm>
                <a:off x="16478987" y="6672655"/>
                <a:ext cx="332105" cy="359410"/>
              </a:xfrm>
              <a:custGeom>
                <a:avLst/>
                <a:gdLst/>
                <a:ahLst/>
                <a:cxnLst/>
                <a:rect l="l" t="t" r="r" b="b"/>
                <a:pathLst>
                  <a:path w="332105" h="359409">
                    <a:moveTo>
                      <a:pt x="332066" y="0"/>
                    </a:moveTo>
                    <a:lnTo>
                      <a:pt x="0" y="0"/>
                    </a:lnTo>
                    <a:lnTo>
                      <a:pt x="0" y="358800"/>
                    </a:lnTo>
                    <a:lnTo>
                      <a:pt x="332066" y="358800"/>
                    </a:lnTo>
                    <a:lnTo>
                      <a:pt x="332066" y="0"/>
                    </a:lnTo>
                    <a:close/>
                  </a:path>
                </a:pathLst>
              </a:custGeom>
              <a:solidFill>
                <a:srgbClr val="BD1E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2" name="object 147">
                <a:extLst>
                  <a:ext uri="{FF2B5EF4-FFF2-40B4-BE49-F238E27FC236}">
                    <a16:creationId xmlns:a16="http://schemas.microsoft.com/office/drawing/2014/main" id="{8864E017-75E6-C326-6CA7-41977163D82D}"/>
                  </a:ext>
                </a:extLst>
              </p:cNvPr>
              <p:cNvSpPr/>
              <p:nvPr/>
            </p:nvSpPr>
            <p:spPr>
              <a:xfrm>
                <a:off x="16464832" y="6672657"/>
                <a:ext cx="360680" cy="359410"/>
              </a:xfrm>
              <a:custGeom>
                <a:avLst/>
                <a:gdLst/>
                <a:ahLst/>
                <a:cxnLst/>
                <a:rect l="l" t="t" r="r" b="b"/>
                <a:pathLst>
                  <a:path w="360680" h="359409">
                    <a:moveTo>
                      <a:pt x="14160" y="358800"/>
                    </a:moveTo>
                    <a:lnTo>
                      <a:pt x="14160" y="0"/>
                    </a:lnTo>
                    <a:lnTo>
                      <a:pt x="0" y="0"/>
                    </a:lnTo>
                    <a:lnTo>
                      <a:pt x="360387" y="0"/>
                    </a:lnTo>
                    <a:lnTo>
                      <a:pt x="346227" y="0"/>
                    </a:lnTo>
                    <a:lnTo>
                      <a:pt x="346227" y="358800"/>
                    </a:lnTo>
                  </a:path>
                </a:pathLst>
              </a:custGeom>
              <a:ln w="2832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3" name="object 148">
                <a:extLst>
                  <a:ext uri="{FF2B5EF4-FFF2-40B4-BE49-F238E27FC236}">
                    <a16:creationId xmlns:a16="http://schemas.microsoft.com/office/drawing/2014/main" id="{0F134EC8-203E-8C66-ADB8-08C8A473BB9F}"/>
                  </a:ext>
                </a:extLst>
              </p:cNvPr>
              <p:cNvSpPr/>
              <p:nvPr/>
            </p:nvSpPr>
            <p:spPr>
              <a:xfrm>
                <a:off x="15939186" y="5632437"/>
                <a:ext cx="332105" cy="1399540"/>
              </a:xfrm>
              <a:custGeom>
                <a:avLst/>
                <a:gdLst/>
                <a:ahLst/>
                <a:cxnLst/>
                <a:rect l="l" t="t" r="r" b="b"/>
                <a:pathLst>
                  <a:path w="332105" h="1399540">
                    <a:moveTo>
                      <a:pt x="332066" y="0"/>
                    </a:moveTo>
                    <a:lnTo>
                      <a:pt x="0" y="0"/>
                    </a:lnTo>
                    <a:lnTo>
                      <a:pt x="0" y="1399019"/>
                    </a:lnTo>
                    <a:lnTo>
                      <a:pt x="332066" y="1399019"/>
                    </a:lnTo>
                    <a:lnTo>
                      <a:pt x="332066" y="0"/>
                    </a:lnTo>
                    <a:close/>
                  </a:path>
                </a:pathLst>
              </a:custGeom>
              <a:solidFill>
                <a:srgbClr val="2B399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4" name="object 149">
                <a:extLst>
                  <a:ext uri="{FF2B5EF4-FFF2-40B4-BE49-F238E27FC236}">
                    <a16:creationId xmlns:a16="http://schemas.microsoft.com/office/drawing/2014/main" id="{7D521636-A024-5B3D-A8FD-211E85BDFFB9}"/>
                  </a:ext>
                </a:extLst>
              </p:cNvPr>
              <p:cNvSpPr/>
              <p:nvPr/>
            </p:nvSpPr>
            <p:spPr>
              <a:xfrm>
                <a:off x="15925023" y="5632438"/>
                <a:ext cx="360680" cy="1399540"/>
              </a:xfrm>
              <a:custGeom>
                <a:avLst/>
                <a:gdLst/>
                <a:ahLst/>
                <a:cxnLst/>
                <a:rect l="l" t="t" r="r" b="b"/>
                <a:pathLst>
                  <a:path w="360680" h="1399540">
                    <a:moveTo>
                      <a:pt x="14160" y="1399019"/>
                    </a:moveTo>
                    <a:lnTo>
                      <a:pt x="14160" y="0"/>
                    </a:lnTo>
                    <a:lnTo>
                      <a:pt x="0" y="0"/>
                    </a:lnTo>
                    <a:lnTo>
                      <a:pt x="360387" y="0"/>
                    </a:lnTo>
                    <a:lnTo>
                      <a:pt x="346227" y="0"/>
                    </a:lnTo>
                    <a:lnTo>
                      <a:pt x="346227" y="1399019"/>
                    </a:lnTo>
                  </a:path>
                </a:pathLst>
              </a:custGeom>
              <a:ln w="2832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42" name="object 150">
              <a:extLst>
                <a:ext uri="{FF2B5EF4-FFF2-40B4-BE49-F238E27FC236}">
                  <a16:creationId xmlns:a16="http://schemas.microsoft.com/office/drawing/2014/main" id="{BDBB9644-3B05-5A82-73E2-947E8BDC33B1}"/>
                </a:ext>
              </a:extLst>
            </p:cNvPr>
            <p:cNvSpPr txBox="1"/>
            <p:nvPr/>
          </p:nvSpPr>
          <p:spPr>
            <a:xfrm rot="18960000">
              <a:off x="14776876" y="6417348"/>
              <a:ext cx="620591" cy="2108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660"/>
                </a:lnSpc>
              </a:pPr>
              <a:r>
                <a:rPr sz="1400" b="1" i="1" spc="-10" dirty="0">
                  <a:latin typeface="Arial"/>
                  <a:cs typeface="Arial"/>
                </a:rPr>
                <a:t>Slc</a:t>
              </a:r>
              <a:r>
                <a:rPr sz="2100" b="1" i="1" spc="-15" baseline="1984" dirty="0">
                  <a:latin typeface="Arial"/>
                  <a:cs typeface="Arial"/>
                </a:rPr>
                <a:t>6a1</a:t>
              </a:r>
              <a:endParaRPr sz="2100" baseline="1984" dirty="0">
                <a:latin typeface="Arial"/>
                <a:cs typeface="Arial"/>
              </a:endParaRPr>
            </a:p>
          </p:txBody>
        </p:sp>
        <p:sp>
          <p:nvSpPr>
            <p:cNvPr id="144" name="object 151">
              <a:extLst>
                <a:ext uri="{FF2B5EF4-FFF2-40B4-BE49-F238E27FC236}">
                  <a16:creationId xmlns:a16="http://schemas.microsoft.com/office/drawing/2014/main" id="{3723F9C1-5BF9-B134-EBF4-6FB0D12FA59F}"/>
                </a:ext>
              </a:extLst>
            </p:cNvPr>
            <p:cNvSpPr txBox="1"/>
            <p:nvPr/>
          </p:nvSpPr>
          <p:spPr>
            <a:xfrm rot="18960000">
              <a:off x="15194209" y="6131887"/>
              <a:ext cx="243582" cy="1371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sz="1050" b="1" spc="-25" dirty="0">
                  <a:latin typeface="Arial"/>
                  <a:cs typeface="Arial"/>
                </a:rPr>
                <a:t>+/+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145" name="object 152">
              <a:extLst>
                <a:ext uri="{FF2B5EF4-FFF2-40B4-BE49-F238E27FC236}">
                  <a16:creationId xmlns:a16="http://schemas.microsoft.com/office/drawing/2014/main" id="{2A46A319-5E8F-5970-74DD-0B07375F3111}"/>
                </a:ext>
              </a:extLst>
            </p:cNvPr>
            <p:cNvSpPr txBox="1"/>
            <p:nvPr/>
          </p:nvSpPr>
          <p:spPr>
            <a:xfrm rot="18960000">
              <a:off x="15088505" y="6645619"/>
              <a:ext cx="620591" cy="2108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660"/>
                </a:lnSpc>
              </a:pPr>
              <a:r>
                <a:rPr sz="1400" b="1" i="1" spc="-10" dirty="0">
                  <a:latin typeface="Arial"/>
                  <a:cs typeface="Arial"/>
                </a:rPr>
                <a:t>Slc</a:t>
              </a:r>
              <a:r>
                <a:rPr sz="2100" b="1" i="1" spc="-15" baseline="1984" dirty="0">
                  <a:latin typeface="Arial"/>
                  <a:cs typeface="Arial"/>
                </a:rPr>
                <a:t>6a1</a:t>
              </a:r>
              <a:endParaRPr sz="2100" baseline="1984">
                <a:latin typeface="Arial"/>
                <a:cs typeface="Arial"/>
              </a:endParaRPr>
            </a:p>
          </p:txBody>
        </p:sp>
        <p:sp>
          <p:nvSpPr>
            <p:cNvPr id="146" name="object 153">
              <a:extLst>
                <a:ext uri="{FF2B5EF4-FFF2-40B4-BE49-F238E27FC236}">
                  <a16:creationId xmlns:a16="http://schemas.microsoft.com/office/drawing/2014/main" id="{D3B8BA23-4013-4175-B89E-8AF8964CC730}"/>
                </a:ext>
              </a:extLst>
            </p:cNvPr>
            <p:cNvSpPr txBox="1"/>
            <p:nvPr/>
          </p:nvSpPr>
          <p:spPr>
            <a:xfrm rot="18960000">
              <a:off x="15471799" y="6246859"/>
              <a:ext cx="542147" cy="1371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sz="1050" b="1" spc="-10" dirty="0">
                  <a:latin typeface="Arial"/>
                  <a:cs typeface="Arial"/>
                </a:rPr>
                <a:t>+/S</a:t>
              </a:r>
              <a:r>
                <a:rPr sz="1575" b="1" spc="-15" baseline="2645" dirty="0">
                  <a:latin typeface="Arial"/>
                  <a:cs typeface="Arial"/>
                </a:rPr>
                <a:t>295L</a:t>
              </a:r>
              <a:endParaRPr sz="1575" baseline="2645">
                <a:latin typeface="Arial"/>
                <a:cs typeface="Arial"/>
              </a:endParaRPr>
            </a:p>
          </p:txBody>
        </p:sp>
        <p:sp>
          <p:nvSpPr>
            <p:cNvPr id="147" name="object 154">
              <a:extLst>
                <a:ext uri="{FF2B5EF4-FFF2-40B4-BE49-F238E27FC236}">
                  <a16:creationId xmlns:a16="http://schemas.microsoft.com/office/drawing/2014/main" id="{6ECF7786-B3DE-A1B4-E28A-13D0A63DB9AF}"/>
                </a:ext>
              </a:extLst>
            </p:cNvPr>
            <p:cNvSpPr/>
            <p:nvPr/>
          </p:nvSpPr>
          <p:spPr>
            <a:xfrm>
              <a:off x="15053994" y="5991170"/>
              <a:ext cx="1278255" cy="80645"/>
            </a:xfrm>
            <a:custGeom>
              <a:avLst/>
              <a:gdLst/>
              <a:ahLst/>
              <a:cxnLst/>
              <a:rect l="l" t="t" r="r" b="b"/>
              <a:pathLst>
                <a:path w="1278255" h="80645">
                  <a:moveTo>
                    <a:pt x="906500" y="80264"/>
                  </a:moveTo>
                  <a:lnTo>
                    <a:pt x="906500" y="0"/>
                  </a:lnTo>
                </a:path>
                <a:path w="1278255" h="80645">
                  <a:moveTo>
                    <a:pt x="366687" y="80264"/>
                  </a:moveTo>
                  <a:lnTo>
                    <a:pt x="366687" y="0"/>
                  </a:lnTo>
                </a:path>
                <a:path w="1278255" h="80645">
                  <a:moveTo>
                    <a:pt x="0" y="0"/>
                  </a:moveTo>
                  <a:lnTo>
                    <a:pt x="1277912" y="0"/>
                  </a:lnTo>
                </a:path>
              </a:pathLst>
            </a:custGeom>
            <a:ln w="188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55">
              <a:extLst>
                <a:ext uri="{FF2B5EF4-FFF2-40B4-BE49-F238E27FC236}">
                  <a16:creationId xmlns:a16="http://schemas.microsoft.com/office/drawing/2014/main" id="{F507B245-E9EB-5CD0-BB19-93D06C3419F6}"/>
                </a:ext>
              </a:extLst>
            </p:cNvPr>
            <p:cNvSpPr txBox="1"/>
            <p:nvPr/>
          </p:nvSpPr>
          <p:spPr>
            <a:xfrm>
              <a:off x="14687705" y="5863862"/>
              <a:ext cx="290195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b="1" spc="-25" dirty="0">
                  <a:latin typeface="Arial"/>
                  <a:cs typeface="Arial"/>
                </a:rPr>
                <a:t>0%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49" name="object 156">
              <a:extLst>
                <a:ext uri="{FF2B5EF4-FFF2-40B4-BE49-F238E27FC236}">
                  <a16:creationId xmlns:a16="http://schemas.microsoft.com/office/drawing/2014/main" id="{01C0A14B-8E4B-4962-A4A1-F0991471D281}"/>
                </a:ext>
              </a:extLst>
            </p:cNvPr>
            <p:cNvSpPr txBox="1"/>
            <p:nvPr/>
          </p:nvSpPr>
          <p:spPr>
            <a:xfrm>
              <a:off x="14586203" y="5234430"/>
              <a:ext cx="391795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b="1" spc="-25" dirty="0">
                  <a:latin typeface="Arial"/>
                  <a:cs typeface="Arial"/>
                </a:rPr>
                <a:t>50%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50" name="object 157">
              <a:extLst>
                <a:ext uri="{FF2B5EF4-FFF2-40B4-BE49-F238E27FC236}">
                  <a16:creationId xmlns:a16="http://schemas.microsoft.com/office/drawing/2014/main" id="{935B3A1B-8FFF-06F9-DFC0-FF693E3F8866}"/>
                </a:ext>
              </a:extLst>
            </p:cNvPr>
            <p:cNvSpPr txBox="1"/>
            <p:nvPr/>
          </p:nvSpPr>
          <p:spPr>
            <a:xfrm>
              <a:off x="14484700" y="4604998"/>
              <a:ext cx="494030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b="1" spc="-20" dirty="0">
                  <a:latin typeface="Arial"/>
                  <a:cs typeface="Arial"/>
                </a:rPr>
                <a:t>100%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51" name="object 158">
              <a:extLst>
                <a:ext uri="{FF2B5EF4-FFF2-40B4-BE49-F238E27FC236}">
                  <a16:creationId xmlns:a16="http://schemas.microsoft.com/office/drawing/2014/main" id="{EE615943-206F-2570-1D37-7752EB6F5F45}"/>
                </a:ext>
              </a:extLst>
            </p:cNvPr>
            <p:cNvSpPr txBox="1"/>
            <p:nvPr/>
          </p:nvSpPr>
          <p:spPr>
            <a:xfrm>
              <a:off x="14484700" y="3975567"/>
              <a:ext cx="494030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b="1" spc="-20" dirty="0">
                  <a:latin typeface="Arial"/>
                  <a:cs typeface="Arial"/>
                </a:rPr>
                <a:t>150%</a:t>
              </a:r>
              <a:endParaRPr sz="1400">
                <a:latin typeface="Arial"/>
                <a:cs typeface="Arial"/>
              </a:endParaRPr>
            </a:p>
          </p:txBody>
        </p:sp>
        <p:grpSp>
          <p:nvGrpSpPr>
            <p:cNvPr id="152" name="object 159">
              <a:extLst>
                <a:ext uri="{FF2B5EF4-FFF2-40B4-BE49-F238E27FC236}">
                  <a16:creationId xmlns:a16="http://schemas.microsoft.com/office/drawing/2014/main" id="{672A5C6C-B894-A4A9-BED9-E3459B176465}"/>
                </a:ext>
              </a:extLst>
            </p:cNvPr>
            <p:cNvGrpSpPr/>
            <p:nvPr/>
          </p:nvGrpSpPr>
          <p:grpSpPr>
            <a:xfrm>
              <a:off x="14973646" y="4083766"/>
              <a:ext cx="1037590" cy="1926589"/>
              <a:chOff x="15655818" y="5124048"/>
              <a:chExt cx="1037590" cy="1926589"/>
            </a:xfrm>
          </p:grpSpPr>
          <p:sp>
            <p:nvSpPr>
              <p:cNvPr id="158" name="object 160">
                <a:extLst>
                  <a:ext uri="{FF2B5EF4-FFF2-40B4-BE49-F238E27FC236}">
                    <a16:creationId xmlns:a16="http://schemas.microsoft.com/office/drawing/2014/main" id="{7A60A1D6-5704-1360-C87C-94740DBB95BE}"/>
                  </a:ext>
                </a:extLst>
              </p:cNvPr>
              <p:cNvSpPr/>
              <p:nvPr/>
            </p:nvSpPr>
            <p:spPr>
              <a:xfrm>
                <a:off x="15665343" y="5133573"/>
                <a:ext cx="80645" cy="1907539"/>
              </a:xfrm>
              <a:custGeom>
                <a:avLst/>
                <a:gdLst/>
                <a:ahLst/>
                <a:cxnLst/>
                <a:rect l="l" t="t" r="r" b="b"/>
                <a:pathLst>
                  <a:path w="80644" h="1907540">
                    <a:moveTo>
                      <a:pt x="80263" y="638924"/>
                    </a:moveTo>
                    <a:lnTo>
                      <a:pt x="0" y="638924"/>
                    </a:lnTo>
                  </a:path>
                  <a:path w="80644" h="1907540">
                    <a:moveTo>
                      <a:pt x="80263" y="1268399"/>
                    </a:moveTo>
                    <a:lnTo>
                      <a:pt x="0" y="1268399"/>
                    </a:lnTo>
                  </a:path>
                  <a:path w="80644" h="1907540">
                    <a:moveTo>
                      <a:pt x="80263" y="1897888"/>
                    </a:moveTo>
                    <a:lnTo>
                      <a:pt x="0" y="1897888"/>
                    </a:lnTo>
                  </a:path>
                  <a:path w="80644" h="1907540">
                    <a:moveTo>
                      <a:pt x="80263" y="9436"/>
                    </a:moveTo>
                    <a:lnTo>
                      <a:pt x="0" y="9436"/>
                    </a:lnTo>
                  </a:path>
                  <a:path w="80644" h="1907540">
                    <a:moveTo>
                      <a:pt x="80263" y="1907324"/>
                    </a:moveTo>
                    <a:lnTo>
                      <a:pt x="80263" y="0"/>
                    </a:lnTo>
                  </a:path>
                </a:pathLst>
              </a:custGeom>
              <a:ln w="1888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9" name="object 161">
                <a:extLst>
                  <a:ext uri="{FF2B5EF4-FFF2-40B4-BE49-F238E27FC236}">
                    <a16:creationId xmlns:a16="http://schemas.microsoft.com/office/drawing/2014/main" id="{C673707C-95ED-AE38-FCCF-394A95A423AA}"/>
                  </a:ext>
                </a:extLst>
              </p:cNvPr>
              <p:cNvSpPr/>
              <p:nvPr/>
            </p:nvSpPr>
            <p:spPr>
              <a:xfrm>
                <a:off x="16600173" y="6545182"/>
                <a:ext cx="88265" cy="225425"/>
              </a:xfrm>
              <a:custGeom>
                <a:avLst/>
                <a:gdLst/>
                <a:ahLst/>
                <a:cxnLst/>
                <a:rect l="l" t="t" r="r" b="b"/>
                <a:pathLst>
                  <a:path w="88265" h="225425">
                    <a:moveTo>
                      <a:pt x="0" y="0"/>
                    </a:moveTo>
                    <a:lnTo>
                      <a:pt x="88138" y="0"/>
                    </a:lnTo>
                    <a:lnTo>
                      <a:pt x="44069" y="0"/>
                    </a:lnTo>
                    <a:lnTo>
                      <a:pt x="44069" y="225044"/>
                    </a:lnTo>
                    <a:lnTo>
                      <a:pt x="0" y="225044"/>
                    </a:lnTo>
                    <a:lnTo>
                      <a:pt x="88138" y="225044"/>
                    </a:lnTo>
                  </a:path>
                </a:pathLst>
              </a:custGeom>
              <a:ln w="943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0" name="object 162">
                <a:extLst>
                  <a:ext uri="{FF2B5EF4-FFF2-40B4-BE49-F238E27FC236}">
                    <a16:creationId xmlns:a16="http://schemas.microsoft.com/office/drawing/2014/main" id="{70A5130C-DD8D-98D7-D70D-AF02C895ADF9}"/>
                  </a:ext>
                </a:extLst>
              </p:cNvPr>
              <p:cNvSpPr/>
              <p:nvPr/>
            </p:nvSpPr>
            <p:spPr>
              <a:xfrm>
                <a:off x="16060365" y="5352311"/>
                <a:ext cx="88265" cy="532130"/>
              </a:xfrm>
              <a:custGeom>
                <a:avLst/>
                <a:gdLst/>
                <a:ahLst/>
                <a:cxnLst/>
                <a:rect l="l" t="t" r="r" b="b"/>
                <a:pathLst>
                  <a:path w="88265" h="532129">
                    <a:moveTo>
                      <a:pt x="0" y="0"/>
                    </a:moveTo>
                    <a:lnTo>
                      <a:pt x="88138" y="0"/>
                    </a:lnTo>
                    <a:lnTo>
                      <a:pt x="44069" y="0"/>
                    </a:lnTo>
                    <a:lnTo>
                      <a:pt x="44069" y="531914"/>
                    </a:lnTo>
                    <a:lnTo>
                      <a:pt x="0" y="531914"/>
                    </a:lnTo>
                    <a:lnTo>
                      <a:pt x="88138" y="531914"/>
                    </a:lnTo>
                  </a:path>
                </a:pathLst>
              </a:custGeom>
              <a:ln w="943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53" name="object 163">
              <a:extLst>
                <a:ext uri="{FF2B5EF4-FFF2-40B4-BE49-F238E27FC236}">
                  <a16:creationId xmlns:a16="http://schemas.microsoft.com/office/drawing/2014/main" id="{1CCA3156-D503-53F9-05DF-334B3E1E9E95}"/>
                </a:ext>
              </a:extLst>
            </p:cNvPr>
            <p:cNvSpPr txBox="1"/>
            <p:nvPr/>
          </p:nvSpPr>
          <p:spPr>
            <a:xfrm>
              <a:off x="14221420" y="4283855"/>
              <a:ext cx="229870" cy="1489075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00" b="1" dirty="0">
                  <a:latin typeface="Arial"/>
                  <a:cs typeface="Arial"/>
                </a:rPr>
                <a:t>Percent</a:t>
              </a:r>
              <a:r>
                <a:rPr sz="1400" b="1" spc="100" dirty="0">
                  <a:latin typeface="Arial"/>
                  <a:cs typeface="Arial"/>
                </a:rPr>
                <a:t> </a:t>
              </a:r>
              <a:r>
                <a:rPr sz="1400" b="1" spc="-10" dirty="0">
                  <a:latin typeface="Arial"/>
                  <a:cs typeface="Arial"/>
                </a:rPr>
                <a:t>Increase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54" name="object 164">
              <a:extLst>
                <a:ext uri="{FF2B5EF4-FFF2-40B4-BE49-F238E27FC236}">
                  <a16:creationId xmlns:a16="http://schemas.microsoft.com/office/drawing/2014/main" id="{59CDA240-D20A-F26C-4AF8-0C4B291C9A8C}"/>
                </a:ext>
              </a:extLst>
            </p:cNvPr>
            <p:cNvSpPr/>
            <p:nvPr/>
          </p:nvSpPr>
          <p:spPr>
            <a:xfrm>
              <a:off x="15422260" y="4002014"/>
              <a:ext cx="540385" cy="1294130"/>
            </a:xfrm>
            <a:custGeom>
              <a:avLst/>
              <a:gdLst/>
              <a:ahLst/>
              <a:cxnLst/>
              <a:rect l="l" t="t" r="r" b="b"/>
              <a:pathLst>
                <a:path w="540384" h="1294129">
                  <a:moveTo>
                    <a:pt x="0" y="67665"/>
                  </a:moveTo>
                  <a:lnTo>
                    <a:pt x="0" y="0"/>
                  </a:lnTo>
                  <a:lnTo>
                    <a:pt x="539813" y="0"/>
                  </a:lnTo>
                  <a:lnTo>
                    <a:pt x="539813" y="1293583"/>
                  </a:lnTo>
                </a:path>
              </a:pathLst>
            </a:custGeom>
            <a:ln w="188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65">
              <a:extLst>
                <a:ext uri="{FF2B5EF4-FFF2-40B4-BE49-F238E27FC236}">
                  <a16:creationId xmlns:a16="http://schemas.microsoft.com/office/drawing/2014/main" id="{C98BB723-8293-449F-702A-2748979050CD}"/>
                </a:ext>
              </a:extLst>
            </p:cNvPr>
            <p:cNvSpPr txBox="1"/>
            <p:nvPr/>
          </p:nvSpPr>
          <p:spPr>
            <a:xfrm>
              <a:off x="14526693" y="3240219"/>
              <a:ext cx="2388235" cy="717550"/>
            </a:xfrm>
            <a:prstGeom prst="rect">
              <a:avLst/>
            </a:prstGeom>
          </p:spPr>
          <p:txBody>
            <a:bodyPr vert="horz" wrap="square" lIns="0" tIns="29845" rIns="0" bIns="0" rtlCol="0">
              <a:spAutoFit/>
            </a:bodyPr>
            <a:lstStyle/>
            <a:p>
              <a:pPr marL="12700" marR="5080" indent="-48260" algn="ctr">
                <a:lnSpc>
                  <a:spcPts val="1889"/>
                </a:lnSpc>
                <a:spcBef>
                  <a:spcPts val="235"/>
                </a:spcBef>
              </a:pPr>
              <a:r>
                <a:rPr sz="1650" b="1" dirty="0">
                  <a:latin typeface="Arial"/>
                  <a:cs typeface="Arial"/>
                </a:rPr>
                <a:t>Per</a:t>
              </a:r>
              <a:r>
                <a:rPr sz="1650" b="1" spc="-65" dirty="0">
                  <a:latin typeface="Arial"/>
                  <a:cs typeface="Arial"/>
                </a:rPr>
                <a:t> </a:t>
              </a:r>
              <a:r>
                <a:rPr sz="1650" b="1" dirty="0">
                  <a:latin typeface="Arial"/>
                  <a:cs typeface="Arial"/>
                </a:rPr>
                <a:t>Cell</a:t>
              </a:r>
              <a:r>
                <a:rPr sz="1650" b="1" spc="-75" dirty="0">
                  <a:latin typeface="Arial"/>
                  <a:cs typeface="Arial"/>
                </a:rPr>
                <a:t> </a:t>
              </a:r>
              <a:r>
                <a:rPr sz="1650" b="1" dirty="0">
                  <a:latin typeface="Arial"/>
                  <a:cs typeface="Arial"/>
                </a:rPr>
                <a:t>Decay</a:t>
              </a:r>
              <a:r>
                <a:rPr sz="1650" b="1" spc="-65" dirty="0">
                  <a:latin typeface="Arial"/>
                  <a:cs typeface="Arial"/>
                </a:rPr>
                <a:t> </a:t>
              </a:r>
              <a:r>
                <a:rPr sz="1650" b="1" spc="-25" dirty="0">
                  <a:latin typeface="Arial"/>
                  <a:cs typeface="Arial"/>
                </a:rPr>
                <a:t>Tau </a:t>
              </a:r>
              <a:r>
                <a:rPr sz="1650" b="1" dirty="0">
                  <a:latin typeface="Arial"/>
                  <a:cs typeface="Arial"/>
                </a:rPr>
                <a:t>Increase</a:t>
              </a:r>
              <a:r>
                <a:rPr sz="1650" b="1" spc="-65" dirty="0">
                  <a:latin typeface="Arial"/>
                  <a:cs typeface="Arial"/>
                </a:rPr>
                <a:t> </a:t>
              </a:r>
              <a:r>
                <a:rPr sz="1650" b="1" dirty="0">
                  <a:latin typeface="Arial"/>
                  <a:cs typeface="Arial"/>
                </a:rPr>
                <a:t>with</a:t>
              </a:r>
              <a:r>
                <a:rPr sz="1650" b="1" spc="-60" dirty="0">
                  <a:latin typeface="Arial"/>
                  <a:cs typeface="Arial"/>
                </a:rPr>
                <a:t> </a:t>
              </a:r>
              <a:r>
                <a:rPr sz="1650" b="1" spc="-10" dirty="0">
                  <a:latin typeface="Arial"/>
                  <a:cs typeface="Arial"/>
                </a:rPr>
                <a:t>Tiagabine</a:t>
              </a:r>
              <a:endParaRPr sz="1650" dirty="0">
                <a:latin typeface="Arial"/>
                <a:cs typeface="Arial"/>
              </a:endParaRPr>
            </a:p>
            <a:p>
              <a:pPr marR="38100" algn="ctr">
                <a:lnSpc>
                  <a:spcPct val="100000"/>
                </a:lnSpc>
                <a:spcBef>
                  <a:spcPts val="385"/>
                </a:spcBef>
              </a:pPr>
              <a:r>
                <a:rPr sz="950" spc="35" dirty="0">
                  <a:latin typeface="Segoe UI Symbol"/>
                  <a:cs typeface="Segoe UI Symbol"/>
                </a:rPr>
                <a:t>✱✱✱</a:t>
              </a:r>
              <a:endParaRPr sz="950" dirty="0">
                <a:latin typeface="Segoe UI Symbol"/>
                <a:cs typeface="Segoe UI Symbol"/>
              </a:endParaRPr>
            </a:p>
          </p:txBody>
        </p:sp>
        <p:sp>
          <p:nvSpPr>
            <p:cNvPr id="156" name="object 166">
              <a:extLst>
                <a:ext uri="{FF2B5EF4-FFF2-40B4-BE49-F238E27FC236}">
                  <a16:creationId xmlns:a16="http://schemas.microsoft.com/office/drawing/2014/main" id="{8C7E246B-A6C8-D93F-241B-E3E346C75B73}"/>
                </a:ext>
              </a:extLst>
            </p:cNvPr>
            <p:cNvSpPr txBox="1"/>
            <p:nvPr/>
          </p:nvSpPr>
          <p:spPr>
            <a:xfrm>
              <a:off x="15256923" y="4075990"/>
              <a:ext cx="330835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b="1" spc="-25" dirty="0">
                  <a:latin typeface="Arial"/>
                  <a:cs typeface="Arial"/>
                </a:rPr>
                <a:t>###</a:t>
              </a:r>
              <a:endParaRPr sz="1400" dirty="0">
                <a:latin typeface="Arial"/>
                <a:cs typeface="Arial"/>
              </a:endParaRPr>
            </a:p>
          </p:txBody>
        </p:sp>
        <p:sp>
          <p:nvSpPr>
            <p:cNvPr id="157" name="object 167">
              <a:extLst>
                <a:ext uri="{FF2B5EF4-FFF2-40B4-BE49-F238E27FC236}">
                  <a16:creationId xmlns:a16="http://schemas.microsoft.com/office/drawing/2014/main" id="{6E91D6A6-08C5-9334-A26C-4CA2EA0824F3}"/>
                </a:ext>
              </a:extLst>
            </p:cNvPr>
            <p:cNvSpPr txBox="1"/>
            <p:nvPr/>
          </p:nvSpPr>
          <p:spPr>
            <a:xfrm>
              <a:off x="15898981" y="5276620"/>
              <a:ext cx="127000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b="1" spc="20" dirty="0">
                  <a:latin typeface="Arial"/>
                  <a:cs typeface="Arial"/>
                </a:rPr>
                <a:t>#</a:t>
              </a:r>
              <a:endParaRPr sz="1400">
                <a:latin typeface="Arial"/>
                <a:cs typeface="Arial"/>
              </a:endParaRP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CECF73DF-EDB0-9D5F-5308-0D77B5C67C59}"/>
              </a:ext>
            </a:extLst>
          </p:cNvPr>
          <p:cNvGrpSpPr/>
          <p:nvPr/>
        </p:nvGrpSpPr>
        <p:grpSpPr>
          <a:xfrm>
            <a:off x="15314483" y="409977"/>
            <a:ext cx="2388235" cy="3608983"/>
            <a:chOff x="15314483" y="409977"/>
            <a:chExt cx="2388235" cy="3608983"/>
          </a:xfrm>
        </p:grpSpPr>
        <p:grpSp>
          <p:nvGrpSpPr>
            <p:cNvPr id="174" name="object 196">
              <a:extLst>
                <a:ext uri="{FF2B5EF4-FFF2-40B4-BE49-F238E27FC236}">
                  <a16:creationId xmlns:a16="http://schemas.microsoft.com/office/drawing/2014/main" id="{201D008A-438D-D648-388D-7749F1A05A57}"/>
                </a:ext>
              </a:extLst>
            </p:cNvPr>
            <p:cNvGrpSpPr/>
            <p:nvPr/>
          </p:nvGrpSpPr>
          <p:grpSpPr>
            <a:xfrm>
              <a:off x="16369241" y="1925431"/>
              <a:ext cx="929005" cy="1251585"/>
              <a:chOff x="16369241" y="1925431"/>
              <a:chExt cx="929005" cy="1251585"/>
            </a:xfrm>
          </p:grpSpPr>
          <p:sp>
            <p:nvSpPr>
              <p:cNvPr id="175" name="object 197">
                <a:extLst>
                  <a:ext uri="{FF2B5EF4-FFF2-40B4-BE49-F238E27FC236}">
                    <a16:creationId xmlns:a16="http://schemas.microsoft.com/office/drawing/2014/main" id="{2EBFA34B-D8EE-A48A-A177-A7B24E2AFB0A}"/>
                  </a:ext>
                </a:extLst>
              </p:cNvPr>
              <p:cNvSpPr/>
              <p:nvPr/>
            </p:nvSpPr>
            <p:spPr>
              <a:xfrm>
                <a:off x="16937495" y="2658897"/>
                <a:ext cx="332105" cy="504190"/>
              </a:xfrm>
              <a:custGeom>
                <a:avLst/>
                <a:gdLst/>
                <a:ahLst/>
                <a:cxnLst/>
                <a:rect l="l" t="t" r="r" b="b"/>
                <a:pathLst>
                  <a:path w="332105" h="504189">
                    <a:moveTo>
                      <a:pt x="332066" y="0"/>
                    </a:moveTo>
                    <a:lnTo>
                      <a:pt x="0" y="0"/>
                    </a:lnTo>
                    <a:lnTo>
                      <a:pt x="0" y="503580"/>
                    </a:lnTo>
                    <a:lnTo>
                      <a:pt x="332066" y="503580"/>
                    </a:lnTo>
                    <a:lnTo>
                      <a:pt x="332066" y="0"/>
                    </a:lnTo>
                    <a:close/>
                  </a:path>
                </a:pathLst>
              </a:custGeom>
              <a:solidFill>
                <a:srgbClr val="BD1E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6" name="object 198">
                <a:extLst>
                  <a:ext uri="{FF2B5EF4-FFF2-40B4-BE49-F238E27FC236}">
                    <a16:creationId xmlns:a16="http://schemas.microsoft.com/office/drawing/2014/main" id="{CAE14ED6-6559-49E1-94C2-57BFC3686052}"/>
                  </a:ext>
                </a:extLst>
              </p:cNvPr>
              <p:cNvSpPr/>
              <p:nvPr/>
            </p:nvSpPr>
            <p:spPr>
              <a:xfrm>
                <a:off x="16923338" y="2658907"/>
                <a:ext cx="360680" cy="504190"/>
              </a:xfrm>
              <a:custGeom>
                <a:avLst/>
                <a:gdLst/>
                <a:ahLst/>
                <a:cxnLst/>
                <a:rect l="l" t="t" r="r" b="b"/>
                <a:pathLst>
                  <a:path w="360680" h="504189">
                    <a:moveTo>
                      <a:pt x="14160" y="503580"/>
                    </a:moveTo>
                    <a:lnTo>
                      <a:pt x="14160" y="0"/>
                    </a:lnTo>
                    <a:lnTo>
                      <a:pt x="0" y="0"/>
                    </a:lnTo>
                    <a:lnTo>
                      <a:pt x="360387" y="0"/>
                    </a:lnTo>
                    <a:lnTo>
                      <a:pt x="346227" y="0"/>
                    </a:lnTo>
                    <a:lnTo>
                      <a:pt x="346227" y="503580"/>
                    </a:lnTo>
                  </a:path>
                </a:pathLst>
              </a:custGeom>
              <a:ln w="2832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7" name="object 199">
                <a:extLst>
                  <a:ext uri="{FF2B5EF4-FFF2-40B4-BE49-F238E27FC236}">
                    <a16:creationId xmlns:a16="http://schemas.microsoft.com/office/drawing/2014/main" id="{C59E767A-36D8-DC5A-8CF6-851B8ABCAE46}"/>
                  </a:ext>
                </a:extLst>
              </p:cNvPr>
              <p:cNvSpPr/>
              <p:nvPr/>
            </p:nvSpPr>
            <p:spPr>
              <a:xfrm>
                <a:off x="16397694" y="1939721"/>
                <a:ext cx="332105" cy="1223010"/>
              </a:xfrm>
              <a:custGeom>
                <a:avLst/>
                <a:gdLst/>
                <a:ahLst/>
                <a:cxnLst/>
                <a:rect l="l" t="t" r="r" b="b"/>
                <a:pathLst>
                  <a:path w="332105" h="1223010">
                    <a:moveTo>
                      <a:pt x="332066" y="0"/>
                    </a:moveTo>
                    <a:lnTo>
                      <a:pt x="0" y="0"/>
                    </a:lnTo>
                    <a:lnTo>
                      <a:pt x="0" y="1222768"/>
                    </a:lnTo>
                    <a:lnTo>
                      <a:pt x="332066" y="1222768"/>
                    </a:lnTo>
                    <a:lnTo>
                      <a:pt x="332066" y="0"/>
                    </a:lnTo>
                    <a:close/>
                  </a:path>
                </a:pathLst>
              </a:custGeom>
              <a:solidFill>
                <a:srgbClr val="2B399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8" name="object 200">
                <a:extLst>
                  <a:ext uri="{FF2B5EF4-FFF2-40B4-BE49-F238E27FC236}">
                    <a16:creationId xmlns:a16="http://schemas.microsoft.com/office/drawing/2014/main" id="{19753012-2EBE-3C25-E726-9926D6E1E6BE}"/>
                  </a:ext>
                </a:extLst>
              </p:cNvPr>
              <p:cNvSpPr/>
              <p:nvPr/>
            </p:nvSpPr>
            <p:spPr>
              <a:xfrm>
                <a:off x="16383528" y="1939719"/>
                <a:ext cx="360680" cy="1223010"/>
              </a:xfrm>
              <a:custGeom>
                <a:avLst/>
                <a:gdLst/>
                <a:ahLst/>
                <a:cxnLst/>
                <a:rect l="l" t="t" r="r" b="b"/>
                <a:pathLst>
                  <a:path w="360680" h="1223010">
                    <a:moveTo>
                      <a:pt x="14160" y="1222768"/>
                    </a:moveTo>
                    <a:lnTo>
                      <a:pt x="14160" y="0"/>
                    </a:lnTo>
                    <a:lnTo>
                      <a:pt x="0" y="0"/>
                    </a:lnTo>
                    <a:lnTo>
                      <a:pt x="360387" y="0"/>
                    </a:lnTo>
                    <a:lnTo>
                      <a:pt x="346227" y="0"/>
                    </a:lnTo>
                    <a:lnTo>
                      <a:pt x="346227" y="1222768"/>
                    </a:lnTo>
                  </a:path>
                </a:pathLst>
              </a:custGeom>
              <a:ln w="2832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79" name="object 201">
              <a:extLst>
                <a:ext uri="{FF2B5EF4-FFF2-40B4-BE49-F238E27FC236}">
                  <a16:creationId xmlns:a16="http://schemas.microsoft.com/office/drawing/2014/main" id="{C623A6B5-0C46-E219-95A1-0C21CE5EC9B0}"/>
                </a:ext>
              </a:extLst>
            </p:cNvPr>
            <p:cNvSpPr txBox="1"/>
            <p:nvPr/>
          </p:nvSpPr>
          <p:spPr>
            <a:xfrm rot="18960000">
              <a:off x="16239756" y="3836715"/>
              <a:ext cx="610338" cy="1822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35"/>
                </a:lnSpc>
              </a:pPr>
              <a:r>
                <a:rPr sz="1400" b="1" i="1" spc="-10" dirty="0">
                  <a:latin typeface="Arial"/>
                  <a:cs typeface="Arial"/>
                </a:rPr>
                <a:t>Slc</a:t>
              </a:r>
              <a:r>
                <a:rPr sz="2100" b="1" i="1" spc="-15" baseline="1984" dirty="0">
                  <a:latin typeface="Arial"/>
                  <a:cs typeface="Arial"/>
                </a:rPr>
                <a:t>6a1</a:t>
              </a:r>
              <a:endParaRPr sz="2100" baseline="1984">
                <a:latin typeface="Arial"/>
                <a:cs typeface="Arial"/>
              </a:endParaRPr>
            </a:p>
          </p:txBody>
        </p:sp>
        <p:sp>
          <p:nvSpPr>
            <p:cNvPr id="180" name="object 202">
              <a:extLst>
                <a:ext uri="{FF2B5EF4-FFF2-40B4-BE49-F238E27FC236}">
                  <a16:creationId xmlns:a16="http://schemas.microsoft.com/office/drawing/2014/main" id="{307B8622-B22F-FB4A-8FD8-37CACD210304}"/>
                </a:ext>
              </a:extLst>
            </p:cNvPr>
            <p:cNvSpPr txBox="1"/>
            <p:nvPr/>
          </p:nvSpPr>
          <p:spPr>
            <a:xfrm rot="18960000">
              <a:off x="15917681" y="3588370"/>
              <a:ext cx="620371" cy="2108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660"/>
                </a:lnSpc>
              </a:pPr>
              <a:r>
                <a:rPr sz="1400" b="1" i="1" spc="-10" dirty="0">
                  <a:latin typeface="Arial"/>
                  <a:cs typeface="Arial"/>
                </a:rPr>
                <a:t>Slc</a:t>
              </a:r>
              <a:r>
                <a:rPr sz="2100" b="1" i="1" spc="-15" baseline="1984" dirty="0">
                  <a:latin typeface="Arial"/>
                  <a:cs typeface="Arial"/>
                </a:rPr>
                <a:t>6a1</a:t>
              </a:r>
              <a:endParaRPr sz="2100" baseline="1984">
                <a:latin typeface="Arial"/>
                <a:cs typeface="Arial"/>
              </a:endParaRPr>
            </a:p>
          </p:txBody>
        </p:sp>
        <p:sp>
          <p:nvSpPr>
            <p:cNvPr id="181" name="object 203">
              <a:extLst>
                <a:ext uri="{FF2B5EF4-FFF2-40B4-BE49-F238E27FC236}">
                  <a16:creationId xmlns:a16="http://schemas.microsoft.com/office/drawing/2014/main" id="{D89E904B-5362-B9A3-2561-3ED1E9917B1C}"/>
                </a:ext>
              </a:extLst>
            </p:cNvPr>
            <p:cNvSpPr txBox="1"/>
            <p:nvPr/>
          </p:nvSpPr>
          <p:spPr>
            <a:xfrm rot="18960000">
              <a:off x="16334873" y="3303191"/>
              <a:ext cx="243582" cy="1371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sz="1050" b="1" spc="-25" dirty="0">
                  <a:latin typeface="Arial"/>
                  <a:cs typeface="Arial"/>
                </a:rPr>
                <a:t>+/+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182" name="object 204">
              <a:extLst>
                <a:ext uri="{FF2B5EF4-FFF2-40B4-BE49-F238E27FC236}">
                  <a16:creationId xmlns:a16="http://schemas.microsoft.com/office/drawing/2014/main" id="{6E4DAFC0-C430-0435-43DF-3BD7677AE58C}"/>
                </a:ext>
              </a:extLst>
            </p:cNvPr>
            <p:cNvSpPr txBox="1"/>
            <p:nvPr/>
          </p:nvSpPr>
          <p:spPr>
            <a:xfrm rot="18960000">
              <a:off x="16612394" y="3418090"/>
              <a:ext cx="542147" cy="1371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sz="1050" b="1" spc="-10" dirty="0">
                  <a:latin typeface="Arial"/>
                  <a:cs typeface="Arial"/>
                </a:rPr>
                <a:t>+/S</a:t>
              </a:r>
              <a:r>
                <a:rPr sz="1575" b="1" spc="-15" baseline="2645" dirty="0">
                  <a:latin typeface="Arial"/>
                  <a:cs typeface="Arial"/>
                </a:rPr>
                <a:t>295L</a:t>
              </a:r>
              <a:endParaRPr sz="1575" baseline="2645">
                <a:latin typeface="Arial"/>
                <a:cs typeface="Arial"/>
              </a:endParaRPr>
            </a:p>
          </p:txBody>
        </p:sp>
        <p:sp>
          <p:nvSpPr>
            <p:cNvPr id="183" name="object 205">
              <a:extLst>
                <a:ext uri="{FF2B5EF4-FFF2-40B4-BE49-F238E27FC236}">
                  <a16:creationId xmlns:a16="http://schemas.microsoft.com/office/drawing/2014/main" id="{E787223C-9429-3C24-2252-FDF4BB95AB79}"/>
                </a:ext>
              </a:extLst>
            </p:cNvPr>
            <p:cNvSpPr/>
            <p:nvPr/>
          </p:nvSpPr>
          <p:spPr>
            <a:xfrm>
              <a:off x="16194671" y="3162482"/>
              <a:ext cx="1278255" cy="80645"/>
            </a:xfrm>
            <a:custGeom>
              <a:avLst/>
              <a:gdLst/>
              <a:ahLst/>
              <a:cxnLst/>
              <a:rect l="l" t="t" r="r" b="b"/>
              <a:pathLst>
                <a:path w="1278255" h="80644">
                  <a:moveTo>
                    <a:pt x="906500" y="80263"/>
                  </a:moveTo>
                  <a:lnTo>
                    <a:pt x="906500" y="0"/>
                  </a:lnTo>
                </a:path>
                <a:path w="1278255" h="80644">
                  <a:moveTo>
                    <a:pt x="366687" y="80263"/>
                  </a:moveTo>
                  <a:lnTo>
                    <a:pt x="366687" y="0"/>
                  </a:lnTo>
                </a:path>
                <a:path w="1278255" h="80644">
                  <a:moveTo>
                    <a:pt x="0" y="0"/>
                  </a:moveTo>
                  <a:lnTo>
                    <a:pt x="1277912" y="0"/>
                  </a:lnTo>
                </a:path>
              </a:pathLst>
            </a:custGeom>
            <a:ln w="188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206">
              <a:extLst>
                <a:ext uri="{FF2B5EF4-FFF2-40B4-BE49-F238E27FC236}">
                  <a16:creationId xmlns:a16="http://schemas.microsoft.com/office/drawing/2014/main" id="{910AD721-FB97-DD16-3750-69AE477FA533}"/>
                </a:ext>
              </a:extLst>
            </p:cNvPr>
            <p:cNvSpPr txBox="1"/>
            <p:nvPr/>
          </p:nvSpPr>
          <p:spPr>
            <a:xfrm>
              <a:off x="15726812" y="2279879"/>
              <a:ext cx="391795" cy="100012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b="1" spc="-25" dirty="0">
                  <a:latin typeface="Arial"/>
                  <a:cs typeface="Arial"/>
                </a:rPr>
                <a:t>20%</a:t>
              </a:r>
              <a:endParaRPr sz="140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1295"/>
                </a:spcBef>
              </a:pPr>
              <a:r>
                <a:rPr sz="1400" b="1" spc="-25" dirty="0">
                  <a:latin typeface="Arial"/>
                  <a:cs typeface="Arial"/>
                </a:rPr>
                <a:t>10%</a:t>
              </a:r>
              <a:endParaRPr sz="1400">
                <a:latin typeface="Arial"/>
                <a:cs typeface="Arial"/>
              </a:endParaRPr>
            </a:p>
            <a:p>
              <a:pPr marL="114300">
                <a:lnSpc>
                  <a:spcPct val="100000"/>
                </a:lnSpc>
                <a:spcBef>
                  <a:spcPts val="1295"/>
                </a:spcBef>
              </a:pPr>
              <a:r>
                <a:rPr sz="1400" b="1" spc="-25" dirty="0">
                  <a:latin typeface="Arial"/>
                  <a:cs typeface="Arial"/>
                </a:rPr>
                <a:t>0%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85" name="object 207">
              <a:extLst>
                <a:ext uri="{FF2B5EF4-FFF2-40B4-BE49-F238E27FC236}">
                  <a16:creationId xmlns:a16="http://schemas.microsoft.com/office/drawing/2014/main" id="{4E6E7D81-20F0-19AB-748C-9AFCD621A4F3}"/>
                </a:ext>
              </a:extLst>
            </p:cNvPr>
            <p:cNvSpPr txBox="1"/>
            <p:nvPr/>
          </p:nvSpPr>
          <p:spPr>
            <a:xfrm>
              <a:off x="15726812" y="1902184"/>
              <a:ext cx="391795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b="1" spc="-25" dirty="0">
                  <a:latin typeface="Arial"/>
                  <a:cs typeface="Arial"/>
                </a:rPr>
                <a:t>30%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86" name="object 208">
              <a:extLst>
                <a:ext uri="{FF2B5EF4-FFF2-40B4-BE49-F238E27FC236}">
                  <a16:creationId xmlns:a16="http://schemas.microsoft.com/office/drawing/2014/main" id="{79DD8608-E976-973E-2162-FC86884131E2}"/>
                </a:ext>
              </a:extLst>
            </p:cNvPr>
            <p:cNvSpPr txBox="1"/>
            <p:nvPr/>
          </p:nvSpPr>
          <p:spPr>
            <a:xfrm>
              <a:off x="15726812" y="1146793"/>
              <a:ext cx="391795" cy="62230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b="1" spc="-25" dirty="0">
                  <a:latin typeface="Arial"/>
                  <a:cs typeface="Arial"/>
                </a:rPr>
                <a:t>50%</a:t>
              </a:r>
              <a:endParaRPr sz="140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1295"/>
                </a:spcBef>
              </a:pPr>
              <a:r>
                <a:rPr sz="1400" b="1" spc="-25" dirty="0">
                  <a:latin typeface="Arial"/>
                  <a:cs typeface="Arial"/>
                </a:rPr>
                <a:t>40%</a:t>
              </a:r>
              <a:endParaRPr sz="1400">
                <a:latin typeface="Arial"/>
                <a:cs typeface="Arial"/>
              </a:endParaRPr>
            </a:p>
          </p:txBody>
        </p:sp>
        <p:grpSp>
          <p:nvGrpSpPr>
            <p:cNvPr id="187" name="object 209">
              <a:extLst>
                <a:ext uri="{FF2B5EF4-FFF2-40B4-BE49-F238E27FC236}">
                  <a16:creationId xmlns:a16="http://schemas.microsoft.com/office/drawing/2014/main" id="{95F6042D-D562-1D51-CA6D-ADB325E04817}"/>
                </a:ext>
              </a:extLst>
            </p:cNvPr>
            <p:cNvGrpSpPr/>
            <p:nvPr/>
          </p:nvGrpSpPr>
          <p:grpSpPr>
            <a:xfrm>
              <a:off x="16114323" y="1255078"/>
              <a:ext cx="1037590" cy="1926589"/>
              <a:chOff x="16114323" y="1255078"/>
              <a:chExt cx="1037590" cy="1926589"/>
            </a:xfrm>
          </p:grpSpPr>
          <p:sp>
            <p:nvSpPr>
              <p:cNvPr id="188" name="object 210">
                <a:extLst>
                  <a:ext uri="{FF2B5EF4-FFF2-40B4-BE49-F238E27FC236}">
                    <a16:creationId xmlns:a16="http://schemas.microsoft.com/office/drawing/2014/main" id="{34E352FE-5288-49A0-E132-21A81F4D3519}"/>
                  </a:ext>
                </a:extLst>
              </p:cNvPr>
              <p:cNvSpPr/>
              <p:nvPr/>
            </p:nvSpPr>
            <p:spPr>
              <a:xfrm>
                <a:off x="16123848" y="1264603"/>
                <a:ext cx="80645" cy="1907539"/>
              </a:xfrm>
              <a:custGeom>
                <a:avLst/>
                <a:gdLst/>
                <a:ahLst/>
                <a:cxnLst/>
                <a:rect l="l" t="t" r="r" b="b"/>
                <a:pathLst>
                  <a:path w="80644" h="1907539">
                    <a:moveTo>
                      <a:pt x="80263" y="764819"/>
                    </a:moveTo>
                    <a:lnTo>
                      <a:pt x="0" y="764819"/>
                    </a:lnTo>
                  </a:path>
                  <a:path w="80644" h="1907539">
                    <a:moveTo>
                      <a:pt x="80263" y="1142504"/>
                    </a:moveTo>
                    <a:lnTo>
                      <a:pt x="0" y="1142504"/>
                    </a:lnTo>
                  </a:path>
                  <a:path w="80644" h="1907539">
                    <a:moveTo>
                      <a:pt x="80263" y="1520190"/>
                    </a:moveTo>
                    <a:lnTo>
                      <a:pt x="0" y="1520190"/>
                    </a:lnTo>
                  </a:path>
                  <a:path w="80644" h="1907539">
                    <a:moveTo>
                      <a:pt x="80263" y="1897888"/>
                    </a:moveTo>
                    <a:lnTo>
                      <a:pt x="0" y="1897888"/>
                    </a:lnTo>
                  </a:path>
                  <a:path w="80644" h="1907539">
                    <a:moveTo>
                      <a:pt x="80263" y="9436"/>
                    </a:moveTo>
                    <a:lnTo>
                      <a:pt x="0" y="9436"/>
                    </a:lnTo>
                  </a:path>
                  <a:path w="80644" h="1907539">
                    <a:moveTo>
                      <a:pt x="80263" y="387121"/>
                    </a:moveTo>
                    <a:lnTo>
                      <a:pt x="0" y="387121"/>
                    </a:lnTo>
                  </a:path>
                  <a:path w="80644" h="1907539">
                    <a:moveTo>
                      <a:pt x="80263" y="1907324"/>
                    </a:moveTo>
                    <a:lnTo>
                      <a:pt x="80263" y="0"/>
                    </a:lnTo>
                  </a:path>
                </a:pathLst>
              </a:custGeom>
              <a:ln w="1888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9" name="object 211">
                <a:extLst>
                  <a:ext uri="{FF2B5EF4-FFF2-40B4-BE49-F238E27FC236}">
                    <a16:creationId xmlns:a16="http://schemas.microsoft.com/office/drawing/2014/main" id="{78B705F7-2D42-A29E-82B7-18EA7E4D45AC}"/>
                  </a:ext>
                </a:extLst>
              </p:cNvPr>
              <p:cNvSpPr/>
              <p:nvPr/>
            </p:nvSpPr>
            <p:spPr>
              <a:xfrm>
                <a:off x="17058678" y="2446451"/>
                <a:ext cx="88265" cy="395605"/>
              </a:xfrm>
              <a:custGeom>
                <a:avLst/>
                <a:gdLst/>
                <a:ahLst/>
                <a:cxnLst/>
                <a:rect l="l" t="t" r="r" b="b"/>
                <a:pathLst>
                  <a:path w="88265" h="395605">
                    <a:moveTo>
                      <a:pt x="0" y="0"/>
                    </a:moveTo>
                    <a:lnTo>
                      <a:pt x="88138" y="0"/>
                    </a:lnTo>
                    <a:lnTo>
                      <a:pt x="44069" y="0"/>
                    </a:lnTo>
                    <a:lnTo>
                      <a:pt x="44069" y="394995"/>
                    </a:lnTo>
                    <a:lnTo>
                      <a:pt x="0" y="394995"/>
                    </a:lnTo>
                    <a:lnTo>
                      <a:pt x="88138" y="394995"/>
                    </a:lnTo>
                  </a:path>
                </a:pathLst>
              </a:custGeom>
              <a:ln w="943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0" name="object 212">
                <a:extLst>
                  <a:ext uri="{FF2B5EF4-FFF2-40B4-BE49-F238E27FC236}">
                    <a16:creationId xmlns:a16="http://schemas.microsoft.com/office/drawing/2014/main" id="{3DEF8C1F-E593-9001-5F5C-1234CA4EB079}"/>
                  </a:ext>
                </a:extLst>
              </p:cNvPr>
              <p:cNvSpPr/>
              <p:nvPr/>
            </p:nvSpPr>
            <p:spPr>
              <a:xfrm>
                <a:off x="16518870" y="1544718"/>
                <a:ext cx="88265" cy="760095"/>
              </a:xfrm>
              <a:custGeom>
                <a:avLst/>
                <a:gdLst/>
                <a:ahLst/>
                <a:cxnLst/>
                <a:rect l="l" t="t" r="r" b="b"/>
                <a:pathLst>
                  <a:path w="88265" h="760094">
                    <a:moveTo>
                      <a:pt x="0" y="0"/>
                    </a:moveTo>
                    <a:lnTo>
                      <a:pt x="88138" y="0"/>
                    </a:lnTo>
                    <a:lnTo>
                      <a:pt x="44069" y="0"/>
                    </a:lnTo>
                    <a:lnTo>
                      <a:pt x="44069" y="760095"/>
                    </a:lnTo>
                    <a:lnTo>
                      <a:pt x="0" y="760095"/>
                    </a:lnTo>
                    <a:lnTo>
                      <a:pt x="88138" y="760095"/>
                    </a:lnTo>
                  </a:path>
                </a:pathLst>
              </a:custGeom>
              <a:ln w="943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91" name="object 213">
              <a:extLst>
                <a:ext uri="{FF2B5EF4-FFF2-40B4-BE49-F238E27FC236}">
                  <a16:creationId xmlns:a16="http://schemas.microsoft.com/office/drawing/2014/main" id="{40535FCD-3A72-7BC2-AFAF-6B5FD0DD2CFE}"/>
                </a:ext>
              </a:extLst>
            </p:cNvPr>
            <p:cNvSpPr txBox="1"/>
            <p:nvPr/>
          </p:nvSpPr>
          <p:spPr>
            <a:xfrm>
              <a:off x="15464358" y="1453514"/>
              <a:ext cx="229870" cy="1489075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00" b="1" dirty="0">
                  <a:latin typeface="Arial"/>
                  <a:cs typeface="Arial"/>
                </a:rPr>
                <a:t>Percent</a:t>
              </a:r>
              <a:r>
                <a:rPr sz="1400" b="1" spc="100" dirty="0">
                  <a:latin typeface="Arial"/>
                  <a:cs typeface="Arial"/>
                </a:rPr>
                <a:t> </a:t>
              </a:r>
              <a:r>
                <a:rPr sz="1400" b="1" spc="-10" dirty="0">
                  <a:latin typeface="Arial"/>
                  <a:cs typeface="Arial"/>
                </a:rPr>
                <a:t>Increase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92" name="object 214">
              <a:extLst>
                <a:ext uri="{FF2B5EF4-FFF2-40B4-BE49-F238E27FC236}">
                  <a16:creationId xmlns:a16="http://schemas.microsoft.com/office/drawing/2014/main" id="{EC9BE19A-F0B8-13A3-7CA9-1728FCC9D0B1}"/>
                </a:ext>
              </a:extLst>
            </p:cNvPr>
            <p:cNvSpPr/>
            <p:nvPr/>
          </p:nvSpPr>
          <p:spPr>
            <a:xfrm>
              <a:off x="16562936" y="1240994"/>
              <a:ext cx="540385" cy="950594"/>
            </a:xfrm>
            <a:custGeom>
              <a:avLst/>
              <a:gdLst/>
              <a:ahLst/>
              <a:cxnLst/>
              <a:rect l="l" t="t" r="r" b="b"/>
              <a:pathLst>
                <a:path w="540384" h="950594">
                  <a:moveTo>
                    <a:pt x="0" y="70815"/>
                  </a:moveTo>
                  <a:lnTo>
                    <a:pt x="0" y="0"/>
                  </a:lnTo>
                  <a:lnTo>
                    <a:pt x="539813" y="0"/>
                  </a:lnTo>
                  <a:lnTo>
                    <a:pt x="539813" y="950518"/>
                  </a:lnTo>
                </a:path>
              </a:pathLst>
            </a:custGeom>
            <a:ln w="188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215">
              <a:extLst>
                <a:ext uri="{FF2B5EF4-FFF2-40B4-BE49-F238E27FC236}">
                  <a16:creationId xmlns:a16="http://schemas.microsoft.com/office/drawing/2014/main" id="{E63B19F9-DBA4-166B-5EF0-C42C318C373D}"/>
                </a:ext>
              </a:extLst>
            </p:cNvPr>
            <p:cNvSpPr txBox="1"/>
            <p:nvPr/>
          </p:nvSpPr>
          <p:spPr>
            <a:xfrm>
              <a:off x="15314483" y="409977"/>
              <a:ext cx="2388235" cy="784225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 indent="238125">
                <a:lnSpc>
                  <a:spcPts val="1900"/>
                </a:lnSpc>
                <a:spcBef>
                  <a:spcPts val="225"/>
                </a:spcBef>
              </a:pPr>
              <a:r>
                <a:rPr sz="1650" b="1" dirty="0">
                  <a:latin typeface="Arial"/>
                  <a:cs typeface="Arial"/>
                </a:rPr>
                <a:t>Per</a:t>
              </a:r>
              <a:r>
                <a:rPr sz="1650" b="1" spc="-45" dirty="0">
                  <a:latin typeface="Arial"/>
                  <a:cs typeface="Arial"/>
                </a:rPr>
                <a:t> </a:t>
              </a:r>
              <a:r>
                <a:rPr sz="1650" b="1" dirty="0">
                  <a:latin typeface="Arial"/>
                  <a:cs typeface="Arial"/>
                </a:rPr>
                <a:t>Cell</a:t>
              </a:r>
              <a:r>
                <a:rPr sz="1650" b="1" spc="-35" dirty="0">
                  <a:latin typeface="Arial"/>
                  <a:cs typeface="Arial"/>
                </a:rPr>
                <a:t> </a:t>
              </a:r>
              <a:r>
                <a:rPr sz="1650" b="1" dirty="0">
                  <a:latin typeface="Arial"/>
                  <a:cs typeface="Arial"/>
                </a:rPr>
                <a:t>Rise</a:t>
              </a:r>
              <a:r>
                <a:rPr sz="1650" b="1" spc="-45" dirty="0">
                  <a:latin typeface="Arial"/>
                  <a:cs typeface="Arial"/>
                </a:rPr>
                <a:t> </a:t>
              </a:r>
              <a:r>
                <a:rPr sz="1650" b="1" spc="-20" dirty="0">
                  <a:latin typeface="Arial"/>
                  <a:cs typeface="Arial"/>
                </a:rPr>
                <a:t>Time </a:t>
              </a:r>
              <a:r>
                <a:rPr sz="1650" b="1" dirty="0">
                  <a:latin typeface="Arial"/>
                  <a:cs typeface="Arial"/>
                </a:rPr>
                <a:t>Increase</a:t>
              </a:r>
              <a:r>
                <a:rPr sz="1650" b="1" spc="-65" dirty="0">
                  <a:latin typeface="Arial"/>
                  <a:cs typeface="Arial"/>
                </a:rPr>
                <a:t> </a:t>
              </a:r>
              <a:r>
                <a:rPr sz="1650" b="1" dirty="0">
                  <a:latin typeface="Arial"/>
                  <a:cs typeface="Arial"/>
                </a:rPr>
                <a:t>with</a:t>
              </a:r>
              <a:r>
                <a:rPr sz="1650" b="1" spc="-60" dirty="0">
                  <a:latin typeface="Arial"/>
                  <a:cs typeface="Arial"/>
                </a:rPr>
                <a:t> </a:t>
              </a:r>
              <a:r>
                <a:rPr sz="1650" b="1" spc="-10" dirty="0">
                  <a:latin typeface="Arial"/>
                  <a:cs typeface="Arial"/>
                </a:rPr>
                <a:t>Tiagabine</a:t>
              </a:r>
              <a:endParaRPr sz="1650" dirty="0">
                <a:latin typeface="Arial"/>
                <a:cs typeface="Arial"/>
              </a:endParaRPr>
            </a:p>
            <a:p>
              <a:pPr marL="1421130">
                <a:lnSpc>
                  <a:spcPct val="100000"/>
                </a:lnSpc>
                <a:spcBef>
                  <a:spcPts val="360"/>
                </a:spcBef>
              </a:pPr>
              <a:r>
                <a:rPr sz="1400" spc="-25" dirty="0">
                  <a:latin typeface="Arial"/>
                  <a:cs typeface="Arial"/>
                </a:rPr>
                <a:t>ns</a:t>
              </a:r>
              <a:endParaRPr sz="1400" dirty="0">
                <a:latin typeface="Arial"/>
                <a:cs typeface="Arial"/>
              </a:endParaRPr>
            </a:p>
          </p:txBody>
        </p:sp>
        <p:sp>
          <p:nvSpPr>
            <p:cNvPr id="194" name="object 216">
              <a:extLst>
                <a:ext uri="{FF2B5EF4-FFF2-40B4-BE49-F238E27FC236}">
                  <a16:creationId xmlns:a16="http://schemas.microsoft.com/office/drawing/2014/main" id="{75F0B55D-3142-AB0B-7802-EE40C81BE18C}"/>
                </a:ext>
              </a:extLst>
            </p:cNvPr>
            <p:cNvSpPr txBox="1"/>
            <p:nvPr/>
          </p:nvSpPr>
          <p:spPr>
            <a:xfrm>
              <a:off x="16498123" y="1305250"/>
              <a:ext cx="127000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b="1" spc="20" dirty="0">
                  <a:latin typeface="Arial"/>
                  <a:cs typeface="Arial"/>
                </a:rPr>
                <a:t>#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95" name="object 217">
              <a:extLst>
                <a:ext uri="{FF2B5EF4-FFF2-40B4-BE49-F238E27FC236}">
                  <a16:creationId xmlns:a16="http://schemas.microsoft.com/office/drawing/2014/main" id="{AF573D61-6D17-99BE-2ADF-388369C16029}"/>
                </a:ext>
              </a:extLst>
            </p:cNvPr>
            <p:cNvSpPr txBox="1"/>
            <p:nvPr/>
          </p:nvSpPr>
          <p:spPr>
            <a:xfrm>
              <a:off x="16992310" y="2188244"/>
              <a:ext cx="219075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spc="-25" dirty="0">
                  <a:latin typeface="Arial"/>
                  <a:cs typeface="Arial"/>
                </a:rPr>
                <a:t>ns</a:t>
              </a:r>
              <a:endParaRPr sz="1400">
                <a:latin typeface="Arial"/>
                <a:cs typeface="Arial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F09C539E-5175-BA1A-7A30-3FBA0DBA5A2F}"/>
              </a:ext>
            </a:extLst>
          </p:cNvPr>
          <p:cNvGrpSpPr/>
          <p:nvPr/>
        </p:nvGrpSpPr>
        <p:grpSpPr>
          <a:xfrm>
            <a:off x="13249656" y="4297844"/>
            <a:ext cx="2326435" cy="3518670"/>
            <a:chOff x="12952351" y="409990"/>
            <a:chExt cx="2326435" cy="3518670"/>
          </a:xfrm>
        </p:grpSpPr>
        <p:sp>
          <p:nvSpPr>
            <p:cNvPr id="196" name="object 218">
              <a:extLst>
                <a:ext uri="{FF2B5EF4-FFF2-40B4-BE49-F238E27FC236}">
                  <a16:creationId xmlns:a16="http://schemas.microsoft.com/office/drawing/2014/main" id="{651A76F3-5F6E-48F6-8005-CAA4447B9B81}"/>
                </a:ext>
              </a:extLst>
            </p:cNvPr>
            <p:cNvSpPr txBox="1"/>
            <p:nvPr/>
          </p:nvSpPr>
          <p:spPr>
            <a:xfrm>
              <a:off x="13190568" y="409990"/>
              <a:ext cx="1871345" cy="517525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237490" marR="5080" indent="-225425">
                <a:lnSpc>
                  <a:spcPts val="1900"/>
                </a:lnSpc>
                <a:spcBef>
                  <a:spcPts val="225"/>
                </a:spcBef>
              </a:pPr>
              <a:r>
                <a:rPr sz="1650" b="1" dirty="0">
                  <a:latin typeface="Arial"/>
                  <a:cs typeface="Arial"/>
                </a:rPr>
                <a:t>Amplitude</a:t>
              </a:r>
              <a:r>
                <a:rPr sz="1650" b="1" spc="-110" dirty="0">
                  <a:latin typeface="Arial"/>
                  <a:cs typeface="Arial"/>
                </a:rPr>
                <a:t> </a:t>
              </a:r>
              <a:r>
                <a:rPr sz="1650" b="1" spc="-10" dirty="0">
                  <a:latin typeface="Arial"/>
                  <a:cs typeface="Arial"/>
                </a:rPr>
                <a:t>Change </a:t>
              </a:r>
              <a:r>
                <a:rPr sz="1650" b="1" dirty="0">
                  <a:latin typeface="Arial"/>
                  <a:cs typeface="Arial"/>
                </a:rPr>
                <a:t>with</a:t>
              </a:r>
              <a:r>
                <a:rPr sz="1650" b="1" spc="-30" dirty="0">
                  <a:latin typeface="Arial"/>
                  <a:cs typeface="Arial"/>
                </a:rPr>
                <a:t> </a:t>
              </a:r>
              <a:r>
                <a:rPr sz="1650" b="1" spc="-10" dirty="0">
                  <a:latin typeface="Arial"/>
                  <a:cs typeface="Arial"/>
                </a:rPr>
                <a:t>Tiagabine</a:t>
              </a:r>
              <a:endParaRPr sz="1650" dirty="0">
                <a:latin typeface="Arial"/>
                <a:cs typeface="Arial"/>
              </a:endParaRPr>
            </a:p>
          </p:txBody>
        </p:sp>
        <p:grpSp>
          <p:nvGrpSpPr>
            <p:cNvPr id="197" name="object 219">
              <a:extLst>
                <a:ext uri="{FF2B5EF4-FFF2-40B4-BE49-F238E27FC236}">
                  <a16:creationId xmlns:a16="http://schemas.microsoft.com/office/drawing/2014/main" id="{FA491FE8-570F-9E63-8E7D-3C45B1AB5E5B}"/>
                </a:ext>
              </a:extLst>
            </p:cNvPr>
            <p:cNvGrpSpPr/>
            <p:nvPr/>
          </p:nvGrpSpPr>
          <p:grpSpPr>
            <a:xfrm>
              <a:off x="14175100" y="1730357"/>
              <a:ext cx="929005" cy="1347470"/>
              <a:chOff x="14175100" y="1730357"/>
              <a:chExt cx="929005" cy="1347470"/>
            </a:xfrm>
          </p:grpSpPr>
          <p:sp>
            <p:nvSpPr>
              <p:cNvPr id="198" name="object 220">
                <a:extLst>
                  <a:ext uri="{FF2B5EF4-FFF2-40B4-BE49-F238E27FC236}">
                    <a16:creationId xmlns:a16="http://schemas.microsoft.com/office/drawing/2014/main" id="{F5C2ABC6-CCCA-5F11-ED5C-492DF31E82CF}"/>
                  </a:ext>
                </a:extLst>
              </p:cNvPr>
              <p:cNvSpPr/>
              <p:nvPr/>
            </p:nvSpPr>
            <p:spPr>
              <a:xfrm>
                <a:off x="14743354" y="1804441"/>
                <a:ext cx="332105" cy="1259205"/>
              </a:xfrm>
              <a:custGeom>
                <a:avLst/>
                <a:gdLst/>
                <a:ahLst/>
                <a:cxnLst/>
                <a:rect l="l" t="t" r="r" b="b"/>
                <a:pathLst>
                  <a:path w="332105" h="1259205">
                    <a:moveTo>
                      <a:pt x="332066" y="0"/>
                    </a:moveTo>
                    <a:lnTo>
                      <a:pt x="0" y="0"/>
                    </a:lnTo>
                    <a:lnTo>
                      <a:pt x="0" y="1258963"/>
                    </a:lnTo>
                    <a:lnTo>
                      <a:pt x="332066" y="1258963"/>
                    </a:lnTo>
                    <a:lnTo>
                      <a:pt x="332066" y="0"/>
                    </a:lnTo>
                    <a:close/>
                  </a:path>
                </a:pathLst>
              </a:custGeom>
              <a:solidFill>
                <a:srgbClr val="BD1E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9" name="object 221">
                <a:extLst>
                  <a:ext uri="{FF2B5EF4-FFF2-40B4-BE49-F238E27FC236}">
                    <a16:creationId xmlns:a16="http://schemas.microsoft.com/office/drawing/2014/main" id="{0E140A01-C7A8-2CDB-3DDA-C0D6AE1822A8}"/>
                  </a:ext>
                </a:extLst>
              </p:cNvPr>
              <p:cNvSpPr/>
              <p:nvPr/>
            </p:nvSpPr>
            <p:spPr>
              <a:xfrm>
                <a:off x="14729197" y="1804448"/>
                <a:ext cx="360680" cy="1259205"/>
              </a:xfrm>
              <a:custGeom>
                <a:avLst/>
                <a:gdLst/>
                <a:ahLst/>
                <a:cxnLst/>
                <a:rect l="l" t="t" r="r" b="b"/>
                <a:pathLst>
                  <a:path w="360680" h="1259205">
                    <a:moveTo>
                      <a:pt x="14160" y="1258963"/>
                    </a:moveTo>
                    <a:lnTo>
                      <a:pt x="14160" y="0"/>
                    </a:lnTo>
                    <a:lnTo>
                      <a:pt x="0" y="0"/>
                    </a:lnTo>
                    <a:lnTo>
                      <a:pt x="360387" y="0"/>
                    </a:lnTo>
                    <a:lnTo>
                      <a:pt x="346227" y="0"/>
                    </a:lnTo>
                    <a:lnTo>
                      <a:pt x="346227" y="1258963"/>
                    </a:lnTo>
                  </a:path>
                </a:pathLst>
              </a:custGeom>
              <a:ln w="2832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0" name="object 222">
                <a:extLst>
                  <a:ext uri="{FF2B5EF4-FFF2-40B4-BE49-F238E27FC236}">
                    <a16:creationId xmlns:a16="http://schemas.microsoft.com/office/drawing/2014/main" id="{BB5B6603-66BC-B123-46AA-744752A0526C}"/>
                  </a:ext>
                </a:extLst>
              </p:cNvPr>
              <p:cNvSpPr/>
              <p:nvPr/>
            </p:nvSpPr>
            <p:spPr>
              <a:xfrm>
                <a:off x="14203553" y="1744649"/>
                <a:ext cx="332105" cy="1318895"/>
              </a:xfrm>
              <a:custGeom>
                <a:avLst/>
                <a:gdLst/>
                <a:ahLst/>
                <a:cxnLst/>
                <a:rect l="l" t="t" r="r" b="b"/>
                <a:pathLst>
                  <a:path w="332105" h="1318895">
                    <a:moveTo>
                      <a:pt x="332066" y="0"/>
                    </a:moveTo>
                    <a:lnTo>
                      <a:pt x="0" y="0"/>
                    </a:lnTo>
                    <a:lnTo>
                      <a:pt x="0" y="1318768"/>
                    </a:lnTo>
                    <a:lnTo>
                      <a:pt x="332066" y="1318768"/>
                    </a:lnTo>
                    <a:lnTo>
                      <a:pt x="332066" y="0"/>
                    </a:lnTo>
                    <a:close/>
                  </a:path>
                </a:pathLst>
              </a:custGeom>
              <a:solidFill>
                <a:srgbClr val="2B399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1" name="object 223">
                <a:extLst>
                  <a:ext uri="{FF2B5EF4-FFF2-40B4-BE49-F238E27FC236}">
                    <a16:creationId xmlns:a16="http://schemas.microsoft.com/office/drawing/2014/main" id="{E440EF41-D500-9F9B-783E-1C6B4B510FBB}"/>
                  </a:ext>
                </a:extLst>
              </p:cNvPr>
              <p:cNvSpPr/>
              <p:nvPr/>
            </p:nvSpPr>
            <p:spPr>
              <a:xfrm>
                <a:off x="14189388" y="1744644"/>
                <a:ext cx="360680" cy="1318895"/>
              </a:xfrm>
              <a:custGeom>
                <a:avLst/>
                <a:gdLst/>
                <a:ahLst/>
                <a:cxnLst/>
                <a:rect l="l" t="t" r="r" b="b"/>
                <a:pathLst>
                  <a:path w="360680" h="1318895">
                    <a:moveTo>
                      <a:pt x="14160" y="1318768"/>
                    </a:moveTo>
                    <a:lnTo>
                      <a:pt x="14160" y="0"/>
                    </a:lnTo>
                    <a:lnTo>
                      <a:pt x="0" y="0"/>
                    </a:lnTo>
                    <a:lnTo>
                      <a:pt x="360387" y="0"/>
                    </a:lnTo>
                    <a:lnTo>
                      <a:pt x="346227" y="0"/>
                    </a:lnTo>
                    <a:lnTo>
                      <a:pt x="346227" y="1318768"/>
                    </a:lnTo>
                  </a:path>
                </a:pathLst>
              </a:custGeom>
              <a:ln w="2832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02" name="object 224">
              <a:extLst>
                <a:ext uri="{FF2B5EF4-FFF2-40B4-BE49-F238E27FC236}">
                  <a16:creationId xmlns:a16="http://schemas.microsoft.com/office/drawing/2014/main" id="{603229BF-8D7B-9291-E603-600DFF630038}"/>
                </a:ext>
              </a:extLst>
            </p:cNvPr>
            <p:cNvSpPr txBox="1"/>
            <p:nvPr/>
          </p:nvSpPr>
          <p:spPr>
            <a:xfrm rot="18960000">
              <a:off x="13723552" y="3489302"/>
              <a:ext cx="620371" cy="2108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660"/>
                </a:lnSpc>
              </a:pPr>
              <a:r>
                <a:rPr sz="1400" b="1" i="1" spc="-10" dirty="0">
                  <a:latin typeface="Arial"/>
                  <a:cs typeface="Arial"/>
                </a:rPr>
                <a:t>Slc</a:t>
              </a:r>
              <a:r>
                <a:rPr sz="2100" b="1" i="1" spc="-15" baseline="1984" dirty="0">
                  <a:latin typeface="Arial"/>
                  <a:cs typeface="Arial"/>
                </a:rPr>
                <a:t>6a1</a:t>
              </a:r>
              <a:endParaRPr sz="2100" baseline="1984">
                <a:latin typeface="Arial"/>
                <a:cs typeface="Arial"/>
              </a:endParaRPr>
            </a:p>
          </p:txBody>
        </p:sp>
        <p:sp>
          <p:nvSpPr>
            <p:cNvPr id="203" name="object 225">
              <a:extLst>
                <a:ext uri="{FF2B5EF4-FFF2-40B4-BE49-F238E27FC236}">
                  <a16:creationId xmlns:a16="http://schemas.microsoft.com/office/drawing/2014/main" id="{556DE675-BA74-B3E6-B967-61F054AF2AAA}"/>
                </a:ext>
              </a:extLst>
            </p:cNvPr>
            <p:cNvSpPr txBox="1"/>
            <p:nvPr/>
          </p:nvSpPr>
          <p:spPr>
            <a:xfrm rot="18960000">
              <a:off x="14140777" y="3204160"/>
              <a:ext cx="243582" cy="1371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sz="1050" b="1" spc="-25" dirty="0">
                  <a:latin typeface="Arial"/>
                  <a:cs typeface="Arial"/>
                </a:rPr>
                <a:t>+/+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204" name="object 226">
              <a:extLst>
                <a:ext uri="{FF2B5EF4-FFF2-40B4-BE49-F238E27FC236}">
                  <a16:creationId xmlns:a16="http://schemas.microsoft.com/office/drawing/2014/main" id="{ACCEC9D5-B272-63B2-495D-4312250F2096}"/>
                </a:ext>
              </a:extLst>
            </p:cNvPr>
            <p:cNvSpPr txBox="1"/>
            <p:nvPr/>
          </p:nvSpPr>
          <p:spPr>
            <a:xfrm rot="18960000">
              <a:off x="14035021" y="3717840"/>
              <a:ext cx="620591" cy="2108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660"/>
                </a:lnSpc>
              </a:pPr>
              <a:r>
                <a:rPr sz="1400" b="1" i="1" spc="-10" dirty="0">
                  <a:latin typeface="Arial"/>
                  <a:cs typeface="Arial"/>
                </a:rPr>
                <a:t>Slc</a:t>
              </a:r>
              <a:r>
                <a:rPr sz="2100" b="1" i="1" spc="-15" baseline="1984" dirty="0">
                  <a:latin typeface="Arial"/>
                  <a:cs typeface="Arial"/>
                </a:rPr>
                <a:t>6a1</a:t>
              </a:r>
              <a:endParaRPr sz="2100" baseline="1984">
                <a:latin typeface="Arial"/>
                <a:cs typeface="Arial"/>
              </a:endParaRPr>
            </a:p>
          </p:txBody>
        </p:sp>
        <p:sp>
          <p:nvSpPr>
            <p:cNvPr id="205" name="object 227">
              <a:extLst>
                <a:ext uri="{FF2B5EF4-FFF2-40B4-BE49-F238E27FC236}">
                  <a16:creationId xmlns:a16="http://schemas.microsoft.com/office/drawing/2014/main" id="{13BB4D04-8BD4-3225-7CA1-A848640DEF43}"/>
                </a:ext>
              </a:extLst>
            </p:cNvPr>
            <p:cNvSpPr txBox="1"/>
            <p:nvPr/>
          </p:nvSpPr>
          <p:spPr>
            <a:xfrm rot="18960000">
              <a:off x="14418317" y="3319075"/>
              <a:ext cx="542147" cy="1371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sz="1050" b="1" spc="-10" dirty="0">
                  <a:latin typeface="Arial"/>
                  <a:cs typeface="Arial"/>
                </a:rPr>
                <a:t>+/S</a:t>
              </a:r>
              <a:r>
                <a:rPr sz="1575" b="1" spc="-15" baseline="2645" dirty="0">
                  <a:latin typeface="Arial"/>
                  <a:cs typeface="Arial"/>
                </a:rPr>
                <a:t>295L</a:t>
              </a:r>
              <a:endParaRPr sz="1575" baseline="2645">
                <a:latin typeface="Arial"/>
                <a:cs typeface="Arial"/>
              </a:endParaRPr>
            </a:p>
          </p:txBody>
        </p:sp>
        <p:sp>
          <p:nvSpPr>
            <p:cNvPr id="206" name="object 228">
              <a:extLst>
                <a:ext uri="{FF2B5EF4-FFF2-40B4-BE49-F238E27FC236}">
                  <a16:creationId xmlns:a16="http://schemas.microsoft.com/office/drawing/2014/main" id="{81E2B173-4192-203E-78DB-6205D7639014}"/>
                </a:ext>
              </a:extLst>
            </p:cNvPr>
            <p:cNvSpPr/>
            <p:nvPr/>
          </p:nvSpPr>
          <p:spPr>
            <a:xfrm>
              <a:off x="14000531" y="3063407"/>
              <a:ext cx="1278255" cy="80645"/>
            </a:xfrm>
            <a:custGeom>
              <a:avLst/>
              <a:gdLst/>
              <a:ahLst/>
              <a:cxnLst/>
              <a:rect l="l" t="t" r="r" b="b"/>
              <a:pathLst>
                <a:path w="1278255" h="80644">
                  <a:moveTo>
                    <a:pt x="906500" y="80263"/>
                  </a:moveTo>
                  <a:lnTo>
                    <a:pt x="906500" y="0"/>
                  </a:lnTo>
                </a:path>
                <a:path w="1278255" h="80644">
                  <a:moveTo>
                    <a:pt x="366687" y="80263"/>
                  </a:moveTo>
                  <a:lnTo>
                    <a:pt x="366687" y="0"/>
                  </a:lnTo>
                </a:path>
                <a:path w="1278255" h="80644">
                  <a:moveTo>
                    <a:pt x="0" y="0"/>
                  </a:moveTo>
                  <a:lnTo>
                    <a:pt x="1277912" y="0"/>
                  </a:lnTo>
                </a:path>
              </a:pathLst>
            </a:custGeom>
            <a:ln w="188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29">
              <a:extLst>
                <a:ext uri="{FF2B5EF4-FFF2-40B4-BE49-F238E27FC236}">
                  <a16:creationId xmlns:a16="http://schemas.microsoft.com/office/drawing/2014/main" id="{9A3C542B-0E14-6F13-312F-AA065A0690EB}"/>
                </a:ext>
              </a:extLst>
            </p:cNvPr>
            <p:cNvSpPr txBox="1"/>
            <p:nvPr/>
          </p:nvSpPr>
          <p:spPr>
            <a:xfrm>
              <a:off x="13634349" y="2936176"/>
              <a:ext cx="290195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b="1" spc="-25" dirty="0">
                  <a:latin typeface="Arial"/>
                  <a:cs typeface="Arial"/>
                </a:rPr>
                <a:t>0%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208" name="object 230">
              <a:extLst>
                <a:ext uri="{FF2B5EF4-FFF2-40B4-BE49-F238E27FC236}">
                  <a16:creationId xmlns:a16="http://schemas.microsoft.com/office/drawing/2014/main" id="{9BA8169D-1FE0-B0D4-8D46-87669122DBC2}"/>
                </a:ext>
              </a:extLst>
            </p:cNvPr>
            <p:cNvSpPr txBox="1"/>
            <p:nvPr/>
          </p:nvSpPr>
          <p:spPr>
            <a:xfrm>
              <a:off x="13532846" y="2306744"/>
              <a:ext cx="391795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b="1" spc="-25" dirty="0">
                  <a:latin typeface="Arial"/>
                  <a:cs typeface="Arial"/>
                </a:rPr>
                <a:t>50%</a:t>
              </a:r>
              <a:endParaRPr sz="1400" dirty="0">
                <a:latin typeface="Arial"/>
                <a:cs typeface="Arial"/>
              </a:endParaRPr>
            </a:p>
          </p:txBody>
        </p:sp>
        <p:sp>
          <p:nvSpPr>
            <p:cNvPr id="209" name="object 231">
              <a:extLst>
                <a:ext uri="{FF2B5EF4-FFF2-40B4-BE49-F238E27FC236}">
                  <a16:creationId xmlns:a16="http://schemas.microsoft.com/office/drawing/2014/main" id="{0FBEF86C-2F8A-13A4-B026-1DC1733865AC}"/>
                </a:ext>
              </a:extLst>
            </p:cNvPr>
            <p:cNvSpPr txBox="1"/>
            <p:nvPr/>
          </p:nvSpPr>
          <p:spPr>
            <a:xfrm>
              <a:off x="13431161" y="1677130"/>
              <a:ext cx="494030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b="1" spc="-20" dirty="0">
                  <a:latin typeface="Arial"/>
                  <a:cs typeface="Arial"/>
                </a:rPr>
                <a:t>100%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210" name="object 232">
              <a:extLst>
                <a:ext uri="{FF2B5EF4-FFF2-40B4-BE49-F238E27FC236}">
                  <a16:creationId xmlns:a16="http://schemas.microsoft.com/office/drawing/2014/main" id="{D6BDD7C1-907C-B60A-4630-DB2E93EECA5E}"/>
                </a:ext>
              </a:extLst>
            </p:cNvPr>
            <p:cNvSpPr txBox="1"/>
            <p:nvPr/>
          </p:nvSpPr>
          <p:spPr>
            <a:xfrm>
              <a:off x="13431161" y="1047699"/>
              <a:ext cx="494030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b="1" spc="-20" dirty="0">
                  <a:latin typeface="Arial"/>
                  <a:cs typeface="Arial"/>
                </a:rPr>
                <a:t>150%</a:t>
              </a:r>
              <a:endParaRPr sz="1400">
                <a:latin typeface="Arial"/>
                <a:cs typeface="Arial"/>
              </a:endParaRPr>
            </a:p>
          </p:txBody>
        </p:sp>
        <p:grpSp>
          <p:nvGrpSpPr>
            <p:cNvPr id="211" name="object 233">
              <a:extLst>
                <a:ext uri="{FF2B5EF4-FFF2-40B4-BE49-F238E27FC236}">
                  <a16:creationId xmlns:a16="http://schemas.microsoft.com/office/drawing/2014/main" id="{EB7292EE-53D2-95CF-14D5-D7FF727B2654}"/>
                </a:ext>
              </a:extLst>
            </p:cNvPr>
            <p:cNvGrpSpPr/>
            <p:nvPr/>
          </p:nvGrpSpPr>
          <p:grpSpPr>
            <a:xfrm>
              <a:off x="13920184" y="1156003"/>
              <a:ext cx="1037590" cy="1926589"/>
              <a:chOff x="13920184" y="1156003"/>
              <a:chExt cx="1037590" cy="1926589"/>
            </a:xfrm>
          </p:grpSpPr>
          <p:sp>
            <p:nvSpPr>
              <p:cNvPr id="212" name="object 234">
                <a:extLst>
                  <a:ext uri="{FF2B5EF4-FFF2-40B4-BE49-F238E27FC236}">
                    <a16:creationId xmlns:a16="http://schemas.microsoft.com/office/drawing/2014/main" id="{AA229D96-896D-FE5B-4236-AD8985F0D4A9}"/>
                  </a:ext>
                </a:extLst>
              </p:cNvPr>
              <p:cNvSpPr/>
              <p:nvPr/>
            </p:nvSpPr>
            <p:spPr>
              <a:xfrm>
                <a:off x="13929709" y="1165528"/>
                <a:ext cx="80645" cy="1907539"/>
              </a:xfrm>
              <a:custGeom>
                <a:avLst/>
                <a:gdLst/>
                <a:ahLst/>
                <a:cxnLst/>
                <a:rect l="l" t="t" r="r" b="b"/>
                <a:pathLst>
                  <a:path w="80644" h="1907539">
                    <a:moveTo>
                      <a:pt x="80263" y="638924"/>
                    </a:moveTo>
                    <a:lnTo>
                      <a:pt x="0" y="638924"/>
                    </a:lnTo>
                  </a:path>
                  <a:path w="80644" h="1907539">
                    <a:moveTo>
                      <a:pt x="80263" y="1268399"/>
                    </a:moveTo>
                    <a:lnTo>
                      <a:pt x="0" y="1268399"/>
                    </a:lnTo>
                  </a:path>
                  <a:path w="80644" h="1907539">
                    <a:moveTo>
                      <a:pt x="80263" y="1897888"/>
                    </a:moveTo>
                    <a:lnTo>
                      <a:pt x="0" y="1897888"/>
                    </a:lnTo>
                  </a:path>
                  <a:path w="80644" h="1907539">
                    <a:moveTo>
                      <a:pt x="80263" y="9436"/>
                    </a:moveTo>
                    <a:lnTo>
                      <a:pt x="0" y="9436"/>
                    </a:lnTo>
                  </a:path>
                  <a:path w="80644" h="1907539">
                    <a:moveTo>
                      <a:pt x="80263" y="1907324"/>
                    </a:moveTo>
                    <a:lnTo>
                      <a:pt x="80263" y="0"/>
                    </a:lnTo>
                  </a:path>
                </a:pathLst>
              </a:custGeom>
              <a:ln w="1888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3" name="object 235">
                <a:extLst>
                  <a:ext uri="{FF2B5EF4-FFF2-40B4-BE49-F238E27FC236}">
                    <a16:creationId xmlns:a16="http://schemas.microsoft.com/office/drawing/2014/main" id="{539AD393-9F82-3A6E-724F-32730690ECC0}"/>
                  </a:ext>
                </a:extLst>
              </p:cNvPr>
              <p:cNvSpPr/>
              <p:nvPr/>
            </p:nvSpPr>
            <p:spPr>
              <a:xfrm>
                <a:off x="14864539" y="1738351"/>
                <a:ext cx="88265" cy="106045"/>
              </a:xfrm>
              <a:custGeom>
                <a:avLst/>
                <a:gdLst/>
                <a:ahLst/>
                <a:cxnLst/>
                <a:rect l="l" t="t" r="r" b="b"/>
                <a:pathLst>
                  <a:path w="88265" h="106044">
                    <a:moveTo>
                      <a:pt x="0" y="0"/>
                    </a:moveTo>
                    <a:lnTo>
                      <a:pt x="88125" y="0"/>
                    </a:lnTo>
                    <a:lnTo>
                      <a:pt x="44069" y="0"/>
                    </a:lnTo>
                    <a:lnTo>
                      <a:pt x="44069" y="105435"/>
                    </a:lnTo>
                    <a:lnTo>
                      <a:pt x="0" y="105435"/>
                    </a:lnTo>
                    <a:lnTo>
                      <a:pt x="88125" y="105435"/>
                    </a:lnTo>
                  </a:path>
                </a:pathLst>
              </a:custGeom>
              <a:ln w="943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4" name="object 236">
                <a:extLst>
                  <a:ext uri="{FF2B5EF4-FFF2-40B4-BE49-F238E27FC236}">
                    <a16:creationId xmlns:a16="http://schemas.microsoft.com/office/drawing/2014/main" id="{9F3DA5A2-B117-52F1-5892-6827746A4229}"/>
                  </a:ext>
                </a:extLst>
              </p:cNvPr>
              <p:cNvSpPr/>
              <p:nvPr/>
            </p:nvSpPr>
            <p:spPr>
              <a:xfrm>
                <a:off x="14324730" y="1692714"/>
                <a:ext cx="88265" cy="74295"/>
              </a:xfrm>
              <a:custGeom>
                <a:avLst/>
                <a:gdLst/>
                <a:ahLst/>
                <a:cxnLst/>
                <a:rect l="l" t="t" r="r" b="b"/>
                <a:pathLst>
                  <a:path w="88265" h="74294">
                    <a:moveTo>
                      <a:pt x="0" y="0"/>
                    </a:moveTo>
                    <a:lnTo>
                      <a:pt x="88125" y="0"/>
                    </a:lnTo>
                    <a:lnTo>
                      <a:pt x="44069" y="0"/>
                    </a:lnTo>
                    <a:lnTo>
                      <a:pt x="44069" y="73964"/>
                    </a:lnTo>
                    <a:lnTo>
                      <a:pt x="0" y="73964"/>
                    </a:lnTo>
                    <a:lnTo>
                      <a:pt x="88125" y="73964"/>
                    </a:lnTo>
                  </a:path>
                </a:pathLst>
              </a:custGeom>
              <a:ln w="943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15" name="object 237">
              <a:extLst>
                <a:ext uri="{FF2B5EF4-FFF2-40B4-BE49-F238E27FC236}">
                  <a16:creationId xmlns:a16="http://schemas.microsoft.com/office/drawing/2014/main" id="{0007E7EA-757D-5FB1-2C6F-F44BC27F94C7}"/>
                </a:ext>
              </a:extLst>
            </p:cNvPr>
            <p:cNvSpPr txBox="1"/>
            <p:nvPr/>
          </p:nvSpPr>
          <p:spPr>
            <a:xfrm>
              <a:off x="12952351" y="969004"/>
              <a:ext cx="440690" cy="2245360"/>
            </a:xfrm>
            <a:prstGeom prst="rect">
              <a:avLst/>
            </a:prstGeom>
          </p:spPr>
          <p:txBody>
            <a:bodyPr vert="vert270" wrap="square" lIns="0" tIns="8890" rIns="0" bIns="0" rtlCol="0">
              <a:spAutoFit/>
            </a:bodyPr>
            <a:lstStyle/>
            <a:p>
              <a:pPr marL="12700" marR="5080" indent="449580">
                <a:lnSpc>
                  <a:spcPts val="1660"/>
                </a:lnSpc>
                <a:spcBef>
                  <a:spcPts val="70"/>
                </a:spcBef>
              </a:pPr>
              <a:r>
                <a:rPr sz="1400" b="1" dirty="0">
                  <a:latin typeface="Arial"/>
                  <a:cs typeface="Arial"/>
                </a:rPr>
                <a:t>%</a:t>
              </a:r>
              <a:r>
                <a:rPr sz="1400" b="1" spc="15" dirty="0">
                  <a:latin typeface="Arial"/>
                  <a:cs typeface="Arial"/>
                </a:rPr>
                <a:t> </a:t>
              </a:r>
              <a:r>
                <a:rPr sz="1400" b="1" dirty="0">
                  <a:latin typeface="Arial"/>
                  <a:cs typeface="Arial"/>
                </a:rPr>
                <a:t>of</a:t>
              </a:r>
              <a:r>
                <a:rPr sz="1400" b="1" spc="25" dirty="0">
                  <a:latin typeface="Arial"/>
                  <a:cs typeface="Arial"/>
                </a:rPr>
                <a:t> </a:t>
              </a:r>
              <a:r>
                <a:rPr sz="1400" b="1" spc="-10" dirty="0">
                  <a:latin typeface="Arial"/>
                  <a:cs typeface="Arial"/>
                </a:rPr>
                <a:t>Amplitude </a:t>
              </a:r>
              <a:r>
                <a:rPr sz="1400" b="1" dirty="0">
                  <a:latin typeface="Arial"/>
                  <a:cs typeface="Arial"/>
                </a:rPr>
                <a:t>before</a:t>
              </a:r>
              <a:r>
                <a:rPr sz="1400" b="1" spc="95" dirty="0">
                  <a:latin typeface="Arial"/>
                  <a:cs typeface="Arial"/>
                </a:rPr>
                <a:t> </a:t>
              </a:r>
              <a:r>
                <a:rPr sz="1400" b="1" dirty="0">
                  <a:latin typeface="Arial"/>
                  <a:cs typeface="Arial"/>
                </a:rPr>
                <a:t>Tiagabine</a:t>
              </a:r>
              <a:r>
                <a:rPr sz="1400" b="1" spc="95" dirty="0">
                  <a:latin typeface="Arial"/>
                  <a:cs typeface="Arial"/>
                </a:rPr>
                <a:t> </a:t>
              </a:r>
              <a:r>
                <a:rPr sz="1400" b="1" spc="-10" dirty="0">
                  <a:latin typeface="Arial"/>
                  <a:cs typeface="Arial"/>
                </a:rPr>
                <a:t>Washon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216" name="object 238">
              <a:extLst>
                <a:ext uri="{FF2B5EF4-FFF2-40B4-BE49-F238E27FC236}">
                  <a16:creationId xmlns:a16="http://schemas.microsoft.com/office/drawing/2014/main" id="{1069E484-3653-4423-3F6B-ABBA5B40E4B4}"/>
                </a:ext>
              </a:extLst>
            </p:cNvPr>
            <p:cNvSpPr/>
            <p:nvPr/>
          </p:nvSpPr>
          <p:spPr>
            <a:xfrm>
              <a:off x="14368795" y="1311876"/>
              <a:ext cx="540385" cy="146685"/>
            </a:xfrm>
            <a:custGeom>
              <a:avLst/>
              <a:gdLst/>
              <a:ahLst/>
              <a:cxnLst/>
              <a:rect l="l" t="t" r="r" b="b"/>
              <a:pathLst>
                <a:path w="540384" h="146684">
                  <a:moveTo>
                    <a:pt x="0" y="146354"/>
                  </a:moveTo>
                  <a:lnTo>
                    <a:pt x="0" y="0"/>
                  </a:lnTo>
                  <a:lnTo>
                    <a:pt x="539813" y="0"/>
                  </a:lnTo>
                  <a:lnTo>
                    <a:pt x="539813" y="146354"/>
                  </a:lnTo>
                </a:path>
              </a:pathLst>
            </a:custGeom>
            <a:ln w="188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39">
              <a:extLst>
                <a:ext uri="{FF2B5EF4-FFF2-40B4-BE49-F238E27FC236}">
                  <a16:creationId xmlns:a16="http://schemas.microsoft.com/office/drawing/2014/main" id="{F5A78483-CA7D-5E91-8745-663AB8238EDE}"/>
                </a:ext>
              </a:extLst>
            </p:cNvPr>
            <p:cNvSpPr txBox="1"/>
            <p:nvPr/>
          </p:nvSpPr>
          <p:spPr>
            <a:xfrm>
              <a:off x="14529227" y="1020597"/>
              <a:ext cx="219075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spc="-25" dirty="0">
                  <a:latin typeface="Arial"/>
                  <a:cs typeface="Arial"/>
                </a:rPr>
                <a:t>ns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218" name="object 240">
              <a:extLst>
                <a:ext uri="{FF2B5EF4-FFF2-40B4-BE49-F238E27FC236}">
                  <a16:creationId xmlns:a16="http://schemas.microsoft.com/office/drawing/2014/main" id="{7C448A42-3A62-E734-86B3-5C939A40EA9F}"/>
                </a:ext>
              </a:extLst>
            </p:cNvPr>
            <p:cNvSpPr txBox="1"/>
            <p:nvPr/>
          </p:nvSpPr>
          <p:spPr>
            <a:xfrm>
              <a:off x="14799963" y="1464376"/>
              <a:ext cx="219075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spc="-25" dirty="0">
                  <a:latin typeface="Arial"/>
                  <a:cs typeface="Arial"/>
                </a:rPr>
                <a:t>ns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219" name="object 241">
              <a:extLst>
                <a:ext uri="{FF2B5EF4-FFF2-40B4-BE49-F238E27FC236}">
                  <a16:creationId xmlns:a16="http://schemas.microsoft.com/office/drawing/2014/main" id="{8CE1E263-01B9-3109-7EDF-0651AF46C196}"/>
                </a:ext>
              </a:extLst>
            </p:cNvPr>
            <p:cNvSpPr txBox="1"/>
            <p:nvPr/>
          </p:nvSpPr>
          <p:spPr>
            <a:xfrm>
              <a:off x="14266526" y="1450319"/>
              <a:ext cx="219075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spc="-25" dirty="0">
                  <a:latin typeface="Arial"/>
                  <a:cs typeface="Arial"/>
                </a:rPr>
                <a:t>ns</a:t>
              </a:r>
              <a:endParaRPr sz="1400">
                <a:latin typeface="Arial"/>
                <a:cs typeface="Arial"/>
              </a:endParaRPr>
            </a:p>
          </p:txBody>
        </p:sp>
      </p:grpSp>
      <p:pic>
        <p:nvPicPr>
          <p:cNvPr id="249" name="Picture 248">
            <a:extLst>
              <a:ext uri="{FF2B5EF4-FFF2-40B4-BE49-F238E27FC236}">
                <a16:creationId xmlns:a16="http://schemas.microsoft.com/office/drawing/2014/main" id="{9F8F43AE-B8B8-C9D2-778D-7E566C66B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3450" y="1902184"/>
            <a:ext cx="2265594" cy="3170864"/>
          </a:xfrm>
          <a:prstGeom prst="rect">
            <a:avLst/>
          </a:prstGeom>
        </p:spPr>
      </p:pic>
      <p:pic>
        <p:nvPicPr>
          <p:cNvPr id="250" name="Picture 249">
            <a:extLst>
              <a:ext uri="{FF2B5EF4-FFF2-40B4-BE49-F238E27FC236}">
                <a16:creationId xmlns:a16="http://schemas.microsoft.com/office/drawing/2014/main" id="{F5F51E18-90E1-1790-1DC5-F4AFA95BB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8389" y="1902184"/>
            <a:ext cx="2265594" cy="3170864"/>
          </a:xfrm>
          <a:prstGeom prst="rect">
            <a:avLst/>
          </a:prstGeom>
        </p:spPr>
      </p:pic>
      <p:sp>
        <p:nvSpPr>
          <p:cNvPr id="251" name="object 243">
            <a:extLst>
              <a:ext uri="{FF2B5EF4-FFF2-40B4-BE49-F238E27FC236}">
                <a16:creationId xmlns:a16="http://schemas.microsoft.com/office/drawing/2014/main" id="{7B0059B8-9B40-F786-ED2C-FA894A59794A}"/>
              </a:ext>
            </a:extLst>
          </p:cNvPr>
          <p:cNvSpPr txBox="1"/>
          <p:nvPr/>
        </p:nvSpPr>
        <p:spPr>
          <a:xfrm>
            <a:off x="5840247" y="5368654"/>
            <a:ext cx="5921853" cy="77970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latin typeface="Arial"/>
                <a:cs typeface="Arial"/>
              </a:rPr>
              <a:t>###P&lt;.0005,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#P&lt;.025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change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with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tiagabine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vs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without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tiagabine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by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paired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comparisons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t-test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(with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Bonferroni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adjustment)</a:t>
            </a:r>
            <a:endParaRPr lang="en-US" sz="1200" spc="-1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endParaRPr lang="en-US" sz="1200" spc="-1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latin typeface="Arial"/>
                <a:cs typeface="Arial"/>
              </a:rPr>
              <a:t>Bar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graphs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represent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means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with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SEM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with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t-</a:t>
            </a:r>
            <a:r>
              <a:rPr sz="1200" dirty="0">
                <a:latin typeface="Arial"/>
                <a:cs typeface="Arial"/>
              </a:rPr>
              <a:t>tests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***,**P&lt;.001,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.01.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52" name="object 243">
            <a:extLst>
              <a:ext uri="{FF2B5EF4-FFF2-40B4-BE49-F238E27FC236}">
                <a16:creationId xmlns:a16="http://schemas.microsoft.com/office/drawing/2014/main" id="{C29FE77F-EA0E-F432-4658-3A018C590F4B}"/>
              </a:ext>
            </a:extLst>
          </p:cNvPr>
          <p:cNvSpPr txBox="1"/>
          <p:nvPr/>
        </p:nvSpPr>
        <p:spPr>
          <a:xfrm>
            <a:off x="-1783446" y="7479878"/>
            <a:ext cx="12887960" cy="71231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877060" algn="ctr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latin typeface="Arial"/>
                <a:cs typeface="Arial"/>
              </a:rPr>
              <a:t>###P&lt;.0005,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#P&lt;.025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change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with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tiagabine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vs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without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tiagabine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by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paired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comparisons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t-test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(with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Bonferroni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adjustment)</a:t>
            </a:r>
            <a:endParaRPr sz="1200" dirty="0">
              <a:latin typeface="Arial"/>
              <a:cs typeface="Arial"/>
            </a:endParaRPr>
          </a:p>
          <a:p>
            <a:pPr marL="12700" marR="5080" algn="ctr">
              <a:lnSpc>
                <a:spcPct val="104200"/>
              </a:lnSpc>
              <a:spcBef>
                <a:spcPts val="1110"/>
              </a:spcBef>
            </a:pPr>
            <a:r>
              <a:rPr sz="1200" dirty="0">
                <a:latin typeface="Arial"/>
                <a:cs typeface="Arial"/>
              </a:rPr>
              <a:t>For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each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cell,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average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eIPSC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trace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was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calculated,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from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which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metrics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were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calculated.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Bar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graphs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represent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means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with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SEM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with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t-</a:t>
            </a:r>
            <a:r>
              <a:rPr sz="1200" dirty="0">
                <a:latin typeface="Arial"/>
                <a:cs typeface="Arial"/>
              </a:rPr>
              <a:t>tests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or </a:t>
            </a:r>
            <a:r>
              <a:rPr sz="1200" spc="-40" dirty="0">
                <a:latin typeface="Arial"/>
                <a:cs typeface="Arial"/>
              </a:rPr>
              <a:t>ANOVA</a:t>
            </a:r>
            <a:r>
              <a:rPr sz="1200" spc="-10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with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Sidak’s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posthoc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except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where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medians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are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noted.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For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medians,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data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did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not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pass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normality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test,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and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bar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graphs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represent </a:t>
            </a:r>
            <a:r>
              <a:rPr sz="1200" dirty="0">
                <a:latin typeface="Arial"/>
                <a:cs typeface="Arial"/>
              </a:rPr>
              <a:t>medians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with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IQR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with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Kruskal-Wallis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test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with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Dunn’s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multiple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comparisons.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***,**P&lt;.001,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.01.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868B7BC4-8D2D-C6AB-6A19-F97BA51AE18A}"/>
              </a:ext>
            </a:extLst>
          </p:cNvPr>
          <p:cNvSpPr txBox="1"/>
          <p:nvPr/>
        </p:nvSpPr>
        <p:spPr>
          <a:xfrm>
            <a:off x="556870" y="1194202"/>
            <a:ext cx="4806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Average Evoked </a:t>
            </a:r>
            <a:r>
              <a:rPr lang="en-US" sz="2000" b="1" i="1" dirty="0"/>
              <a:t>Slc6a1</a:t>
            </a:r>
            <a:r>
              <a:rPr lang="en-US" sz="2000" b="1" baseline="30000" dirty="0"/>
              <a:t>+/+</a:t>
            </a:r>
            <a:r>
              <a:rPr lang="en-US" sz="2000" b="1" dirty="0"/>
              <a:t> IPSC (Normalized)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F00D9E5F-47D3-A07C-075C-DA3A5080D9DE}"/>
              </a:ext>
            </a:extLst>
          </p:cNvPr>
          <p:cNvSpPr txBox="1"/>
          <p:nvPr/>
        </p:nvSpPr>
        <p:spPr>
          <a:xfrm>
            <a:off x="395768" y="3988816"/>
            <a:ext cx="5133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Average Evoked </a:t>
            </a:r>
            <a:r>
              <a:rPr lang="en-US" sz="2000" b="1" i="1" dirty="0"/>
              <a:t>Slc6a1</a:t>
            </a:r>
            <a:r>
              <a:rPr lang="en-US" sz="2000" b="1" baseline="30000" dirty="0"/>
              <a:t>+/S295L</a:t>
            </a:r>
            <a:r>
              <a:rPr lang="en-US" sz="2000" b="1" dirty="0"/>
              <a:t> IPSC (Normalized)</a:t>
            </a:r>
          </a:p>
        </p:txBody>
      </p:sp>
      <p:sp>
        <p:nvSpPr>
          <p:cNvPr id="255" name="object 243">
            <a:extLst>
              <a:ext uri="{FF2B5EF4-FFF2-40B4-BE49-F238E27FC236}">
                <a16:creationId xmlns:a16="http://schemas.microsoft.com/office/drawing/2014/main" id="{964A8C89-ED77-082A-940B-A6A77A9D62F4}"/>
              </a:ext>
            </a:extLst>
          </p:cNvPr>
          <p:cNvSpPr txBox="1"/>
          <p:nvPr/>
        </p:nvSpPr>
        <p:spPr>
          <a:xfrm>
            <a:off x="5848389" y="5095984"/>
            <a:ext cx="5921853" cy="2000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lang="en-US" sz="1200" b="1" dirty="0">
                <a:latin typeface="Arial"/>
                <a:cs typeface="Arial"/>
              </a:rPr>
              <a:t>Tiagabine – GAT-1 blocker</a:t>
            </a:r>
            <a:endParaRPr sz="1200" b="1" dirty="0">
              <a:latin typeface="Arial"/>
              <a:cs typeface="Arial"/>
            </a:endParaRPr>
          </a:p>
        </p:txBody>
      </p:sp>
      <p:graphicFrame>
        <p:nvGraphicFramePr>
          <p:cNvPr id="256" name="Object 255">
            <a:extLst>
              <a:ext uri="{FF2B5EF4-FFF2-40B4-BE49-F238E27FC236}">
                <a16:creationId xmlns:a16="http://schemas.microsoft.com/office/drawing/2014/main" id="{3E2820E7-DC6C-CE32-43E2-5FE441904D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517779"/>
              </p:ext>
            </p:extLst>
          </p:nvPr>
        </p:nvGraphicFramePr>
        <p:xfrm>
          <a:off x="7527757" y="6933484"/>
          <a:ext cx="2528250" cy="2876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8" imgW="3108691" imgH="3537073" progId="Prism10.Document">
                  <p:embed/>
                </p:oleObj>
              </mc:Choice>
              <mc:Fallback>
                <p:oleObj name="Prism 10" r:id="rId8" imgW="3108691" imgH="3537073" progId="Prism10.Document">
                  <p:embed/>
                  <p:pic>
                    <p:nvPicPr>
                      <p:cNvPr id="256" name="Object 255">
                        <a:extLst>
                          <a:ext uri="{FF2B5EF4-FFF2-40B4-BE49-F238E27FC236}">
                            <a16:creationId xmlns:a16="http://schemas.microsoft.com/office/drawing/2014/main" id="{3E2820E7-DC6C-CE32-43E2-5FE441904D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27757" y="6933484"/>
                        <a:ext cx="2528250" cy="2876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8F8C804-D075-1725-9D1B-2091E7E8C3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360716"/>
              </p:ext>
            </p:extLst>
          </p:nvPr>
        </p:nvGraphicFramePr>
        <p:xfrm>
          <a:off x="5824662" y="1902184"/>
          <a:ext cx="2081668" cy="3121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0" imgW="2510866" imgH="3765771" progId="Prism10.Document">
                  <p:embed/>
                </p:oleObj>
              </mc:Choice>
              <mc:Fallback>
                <p:oleObj name="Prism 10" r:id="rId10" imgW="2510866" imgH="3765771" progId="Prism10.Document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8F8C804-D075-1725-9D1B-2091E7E8C3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24662" y="1902184"/>
                        <a:ext cx="2081668" cy="3121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99C3141B-A5E5-3C79-BC1A-608F94EB3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28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Tiagabine Prolonged </a:t>
            </a:r>
            <a:r>
              <a:rPr lang="en-US" sz="3200" dirty="0" err="1"/>
              <a:t>eIPSC</a:t>
            </a:r>
            <a:r>
              <a:rPr lang="en-US" sz="3200" dirty="0"/>
              <a:t> Decay Strongly in </a:t>
            </a:r>
            <a:r>
              <a:rPr lang="en-US" sz="3200" i="1" dirty="0"/>
              <a:t>Slc6a1</a:t>
            </a:r>
            <a:r>
              <a:rPr lang="en-US" sz="3200" baseline="30000" dirty="0"/>
              <a:t>+/+</a:t>
            </a:r>
            <a:r>
              <a:rPr lang="en-US" sz="3200" dirty="0"/>
              <a:t> Mice, Weakly in </a:t>
            </a:r>
            <a:r>
              <a:rPr lang="en-US" sz="3200" i="1" dirty="0"/>
              <a:t>Slc6a1</a:t>
            </a:r>
            <a:r>
              <a:rPr lang="en-US" sz="3200" baseline="30000" dirty="0"/>
              <a:t>+/S295L</a:t>
            </a:r>
            <a:r>
              <a:rPr lang="en-US" sz="3200" dirty="0"/>
              <a:t> Mice</a:t>
            </a:r>
          </a:p>
        </p:txBody>
      </p:sp>
    </p:spTree>
    <p:extLst>
      <p:ext uri="{BB962C8B-B14F-4D97-AF65-F5344CB8AC3E}">
        <p14:creationId xmlns:p14="http://schemas.microsoft.com/office/powerpoint/2010/main" val="4093811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E0BF521-8165-715C-3DAD-FC67E391B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15" y="2120607"/>
            <a:ext cx="6278937" cy="2977082"/>
          </a:xfrm>
          <a:prstGeom prst="rect">
            <a:avLst/>
          </a:prstGeom>
        </p:spPr>
      </p:pic>
      <p:sp>
        <p:nvSpPr>
          <p:cNvPr id="117" name="object 60">
            <a:extLst>
              <a:ext uri="{FF2B5EF4-FFF2-40B4-BE49-F238E27FC236}">
                <a16:creationId xmlns:a16="http://schemas.microsoft.com/office/drawing/2014/main" id="{12258CF3-2A62-6C87-9A55-F0A3186FE39D}"/>
              </a:ext>
            </a:extLst>
          </p:cNvPr>
          <p:cNvSpPr txBox="1"/>
          <p:nvPr/>
        </p:nvSpPr>
        <p:spPr>
          <a:xfrm>
            <a:off x="14836852" y="9079909"/>
            <a:ext cx="3101975" cy="254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b="1" dirty="0">
                <a:latin typeface="Arial"/>
                <a:cs typeface="Arial"/>
              </a:rPr>
              <a:t>+</a:t>
            </a:r>
            <a:r>
              <a:rPr sz="1500" b="1" spc="-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40</a:t>
            </a:r>
            <a:r>
              <a:rPr sz="1500" b="1" spc="-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µM</a:t>
            </a:r>
            <a:r>
              <a:rPr sz="1500" b="1" spc="-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tiagabine</a:t>
            </a:r>
            <a:r>
              <a:rPr sz="1500" b="1" spc="-5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(GAT-</a:t>
            </a:r>
            <a:r>
              <a:rPr sz="1500" b="1" dirty="0">
                <a:latin typeface="Arial"/>
                <a:cs typeface="Arial"/>
              </a:rPr>
              <a:t>1 </a:t>
            </a:r>
            <a:r>
              <a:rPr sz="1500" b="1" spc="-10" dirty="0">
                <a:latin typeface="Arial"/>
                <a:cs typeface="Arial"/>
              </a:rPr>
              <a:t>blocker)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18" name="object 61">
            <a:extLst>
              <a:ext uri="{FF2B5EF4-FFF2-40B4-BE49-F238E27FC236}">
                <a16:creationId xmlns:a16="http://schemas.microsoft.com/office/drawing/2014/main" id="{C5F2A571-753F-EB91-25E1-9EFED9CF12C1}"/>
              </a:ext>
            </a:extLst>
          </p:cNvPr>
          <p:cNvGrpSpPr/>
          <p:nvPr/>
        </p:nvGrpSpPr>
        <p:grpSpPr>
          <a:xfrm>
            <a:off x="12865021" y="7340305"/>
            <a:ext cx="1944370" cy="2012314"/>
            <a:chOff x="5640250" y="6033654"/>
            <a:chExt cx="1944370" cy="2012314"/>
          </a:xfrm>
        </p:grpSpPr>
        <p:sp>
          <p:nvSpPr>
            <p:cNvPr id="120" name="object 62">
              <a:extLst>
                <a:ext uri="{FF2B5EF4-FFF2-40B4-BE49-F238E27FC236}">
                  <a16:creationId xmlns:a16="http://schemas.microsoft.com/office/drawing/2014/main" id="{7F1B2F8F-0442-BB65-450A-4B1014C68948}"/>
                </a:ext>
              </a:extLst>
            </p:cNvPr>
            <p:cNvSpPr/>
            <p:nvPr/>
          </p:nvSpPr>
          <p:spPr>
            <a:xfrm>
              <a:off x="7188200" y="7800746"/>
              <a:ext cx="378460" cy="227329"/>
            </a:xfrm>
            <a:custGeom>
              <a:avLst/>
              <a:gdLst/>
              <a:ahLst/>
              <a:cxnLst/>
              <a:rect l="l" t="t" r="r" b="b"/>
              <a:pathLst>
                <a:path w="378459" h="227329">
                  <a:moveTo>
                    <a:pt x="378231" y="0"/>
                  </a:moveTo>
                  <a:lnTo>
                    <a:pt x="0" y="0"/>
                  </a:lnTo>
                  <a:lnTo>
                    <a:pt x="0" y="226860"/>
                  </a:lnTo>
                  <a:lnTo>
                    <a:pt x="378231" y="226860"/>
                  </a:lnTo>
                  <a:lnTo>
                    <a:pt x="378231" y="0"/>
                  </a:lnTo>
                  <a:close/>
                </a:path>
              </a:pathLst>
            </a:custGeom>
            <a:solidFill>
              <a:srgbClr val="BD1E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63">
              <a:extLst>
                <a:ext uri="{FF2B5EF4-FFF2-40B4-BE49-F238E27FC236}">
                  <a16:creationId xmlns:a16="http://schemas.microsoft.com/office/drawing/2014/main" id="{FCEEF4DD-D18B-05C5-2AEA-452F56C14673}"/>
                </a:ext>
              </a:extLst>
            </p:cNvPr>
            <p:cNvSpPr/>
            <p:nvPr/>
          </p:nvSpPr>
          <p:spPr>
            <a:xfrm>
              <a:off x="7188200" y="7800746"/>
              <a:ext cx="378460" cy="227329"/>
            </a:xfrm>
            <a:custGeom>
              <a:avLst/>
              <a:gdLst/>
              <a:ahLst/>
              <a:cxnLst/>
              <a:rect l="l" t="t" r="r" b="b"/>
              <a:pathLst>
                <a:path w="378459" h="227329">
                  <a:moveTo>
                    <a:pt x="0" y="0"/>
                  </a:moveTo>
                  <a:lnTo>
                    <a:pt x="378231" y="0"/>
                  </a:lnTo>
                  <a:lnTo>
                    <a:pt x="378231" y="226860"/>
                  </a:lnTo>
                  <a:lnTo>
                    <a:pt x="0" y="226860"/>
                  </a:lnTo>
                  <a:lnTo>
                    <a:pt x="0" y="0"/>
                  </a:lnTo>
                  <a:close/>
                </a:path>
              </a:pathLst>
            </a:custGeom>
            <a:ln w="354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64">
              <a:extLst>
                <a:ext uri="{FF2B5EF4-FFF2-40B4-BE49-F238E27FC236}">
                  <a16:creationId xmlns:a16="http://schemas.microsoft.com/office/drawing/2014/main" id="{6E34602B-B6E3-AF34-0CAE-819FFAAA92FF}"/>
                </a:ext>
              </a:extLst>
            </p:cNvPr>
            <p:cNvSpPr/>
            <p:nvPr/>
          </p:nvSpPr>
          <p:spPr>
            <a:xfrm>
              <a:off x="6744627" y="7800746"/>
              <a:ext cx="378460" cy="227329"/>
            </a:xfrm>
            <a:custGeom>
              <a:avLst/>
              <a:gdLst/>
              <a:ahLst/>
              <a:cxnLst/>
              <a:rect l="l" t="t" r="r" b="b"/>
              <a:pathLst>
                <a:path w="378459" h="227329">
                  <a:moveTo>
                    <a:pt x="378231" y="0"/>
                  </a:moveTo>
                  <a:lnTo>
                    <a:pt x="0" y="0"/>
                  </a:lnTo>
                  <a:lnTo>
                    <a:pt x="0" y="226860"/>
                  </a:lnTo>
                  <a:lnTo>
                    <a:pt x="378231" y="226860"/>
                  </a:lnTo>
                  <a:lnTo>
                    <a:pt x="378231" y="0"/>
                  </a:lnTo>
                  <a:close/>
                </a:path>
              </a:pathLst>
            </a:custGeom>
            <a:solidFill>
              <a:srgbClr val="2B3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65">
              <a:extLst>
                <a:ext uri="{FF2B5EF4-FFF2-40B4-BE49-F238E27FC236}">
                  <a16:creationId xmlns:a16="http://schemas.microsoft.com/office/drawing/2014/main" id="{4CBEEBD7-7A7D-945F-AD6A-CCEB49F9C6C9}"/>
                </a:ext>
              </a:extLst>
            </p:cNvPr>
            <p:cNvSpPr/>
            <p:nvPr/>
          </p:nvSpPr>
          <p:spPr>
            <a:xfrm>
              <a:off x="6744627" y="7800746"/>
              <a:ext cx="378460" cy="227329"/>
            </a:xfrm>
            <a:custGeom>
              <a:avLst/>
              <a:gdLst/>
              <a:ahLst/>
              <a:cxnLst/>
              <a:rect l="l" t="t" r="r" b="b"/>
              <a:pathLst>
                <a:path w="378459" h="227329">
                  <a:moveTo>
                    <a:pt x="0" y="0"/>
                  </a:moveTo>
                  <a:lnTo>
                    <a:pt x="378231" y="0"/>
                  </a:lnTo>
                  <a:lnTo>
                    <a:pt x="378231" y="226860"/>
                  </a:lnTo>
                  <a:lnTo>
                    <a:pt x="0" y="226860"/>
                  </a:lnTo>
                  <a:lnTo>
                    <a:pt x="0" y="0"/>
                  </a:lnTo>
                  <a:close/>
                </a:path>
              </a:pathLst>
            </a:custGeom>
            <a:ln w="354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66">
              <a:extLst>
                <a:ext uri="{FF2B5EF4-FFF2-40B4-BE49-F238E27FC236}">
                  <a16:creationId xmlns:a16="http://schemas.microsoft.com/office/drawing/2014/main" id="{A2D078C7-84A4-24CF-6E52-619BEAA5098F}"/>
                </a:ext>
              </a:extLst>
            </p:cNvPr>
            <p:cNvSpPr/>
            <p:nvPr/>
          </p:nvSpPr>
          <p:spPr>
            <a:xfrm>
              <a:off x="7052017" y="6073127"/>
              <a:ext cx="311785" cy="1297305"/>
            </a:xfrm>
            <a:custGeom>
              <a:avLst/>
              <a:gdLst/>
              <a:ahLst/>
              <a:cxnLst/>
              <a:rect l="l" t="t" r="r" b="b"/>
              <a:pathLst>
                <a:path w="311784" h="1297304">
                  <a:moveTo>
                    <a:pt x="311607" y="0"/>
                  </a:moveTo>
                  <a:lnTo>
                    <a:pt x="0" y="0"/>
                  </a:lnTo>
                  <a:lnTo>
                    <a:pt x="0" y="1296733"/>
                  </a:lnTo>
                  <a:lnTo>
                    <a:pt x="311607" y="1296733"/>
                  </a:lnTo>
                  <a:lnTo>
                    <a:pt x="311607" y="0"/>
                  </a:lnTo>
                  <a:close/>
                </a:path>
              </a:pathLst>
            </a:custGeom>
            <a:solidFill>
              <a:srgbClr val="BD1E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67">
              <a:extLst>
                <a:ext uri="{FF2B5EF4-FFF2-40B4-BE49-F238E27FC236}">
                  <a16:creationId xmlns:a16="http://schemas.microsoft.com/office/drawing/2014/main" id="{A18CC4D1-36E6-FE47-3A4A-1E9C37E3C2A4}"/>
                </a:ext>
              </a:extLst>
            </p:cNvPr>
            <p:cNvSpPr/>
            <p:nvPr/>
          </p:nvSpPr>
          <p:spPr>
            <a:xfrm>
              <a:off x="7037859" y="6073126"/>
              <a:ext cx="338455" cy="1295400"/>
            </a:xfrm>
            <a:custGeom>
              <a:avLst/>
              <a:gdLst/>
              <a:ahLst/>
              <a:cxnLst/>
              <a:rect l="l" t="t" r="r" b="b"/>
              <a:pathLst>
                <a:path w="338454" h="1295400">
                  <a:moveTo>
                    <a:pt x="14160" y="1295158"/>
                  </a:moveTo>
                  <a:lnTo>
                    <a:pt x="14160" y="0"/>
                  </a:lnTo>
                  <a:lnTo>
                    <a:pt x="0" y="0"/>
                  </a:lnTo>
                  <a:lnTo>
                    <a:pt x="338366" y="0"/>
                  </a:lnTo>
                  <a:lnTo>
                    <a:pt x="324192" y="0"/>
                  </a:lnTo>
                  <a:lnTo>
                    <a:pt x="324192" y="1295158"/>
                  </a:lnTo>
                </a:path>
              </a:pathLst>
            </a:custGeom>
            <a:ln w="283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68">
              <a:extLst>
                <a:ext uri="{FF2B5EF4-FFF2-40B4-BE49-F238E27FC236}">
                  <a16:creationId xmlns:a16="http://schemas.microsoft.com/office/drawing/2014/main" id="{C48E7834-9064-19CD-F401-AD9C9FB7CC63}"/>
                </a:ext>
              </a:extLst>
            </p:cNvPr>
            <p:cNvSpPr/>
            <p:nvPr/>
          </p:nvSpPr>
          <p:spPr>
            <a:xfrm>
              <a:off x="6699491" y="6387871"/>
              <a:ext cx="310515" cy="980440"/>
            </a:xfrm>
            <a:custGeom>
              <a:avLst/>
              <a:gdLst/>
              <a:ahLst/>
              <a:cxnLst/>
              <a:rect l="l" t="t" r="r" b="b"/>
              <a:pathLst>
                <a:path w="310515" h="980440">
                  <a:moveTo>
                    <a:pt x="310032" y="0"/>
                  </a:moveTo>
                  <a:lnTo>
                    <a:pt x="0" y="0"/>
                  </a:lnTo>
                  <a:lnTo>
                    <a:pt x="0" y="980414"/>
                  </a:lnTo>
                  <a:lnTo>
                    <a:pt x="310032" y="980414"/>
                  </a:lnTo>
                  <a:lnTo>
                    <a:pt x="310032" y="0"/>
                  </a:lnTo>
                  <a:close/>
                </a:path>
              </a:pathLst>
            </a:custGeom>
            <a:solidFill>
              <a:srgbClr val="EC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69">
              <a:extLst>
                <a:ext uri="{FF2B5EF4-FFF2-40B4-BE49-F238E27FC236}">
                  <a16:creationId xmlns:a16="http://schemas.microsoft.com/office/drawing/2014/main" id="{4FC93C3E-ED1F-42C2-B0F1-1509DA6CA76E}"/>
                </a:ext>
              </a:extLst>
            </p:cNvPr>
            <p:cNvSpPr/>
            <p:nvPr/>
          </p:nvSpPr>
          <p:spPr>
            <a:xfrm>
              <a:off x="6685330" y="6387870"/>
              <a:ext cx="338455" cy="980440"/>
            </a:xfrm>
            <a:custGeom>
              <a:avLst/>
              <a:gdLst/>
              <a:ahLst/>
              <a:cxnLst/>
              <a:rect l="l" t="t" r="r" b="b"/>
              <a:pathLst>
                <a:path w="338454" h="980440">
                  <a:moveTo>
                    <a:pt x="14160" y="980414"/>
                  </a:moveTo>
                  <a:lnTo>
                    <a:pt x="14160" y="0"/>
                  </a:lnTo>
                  <a:lnTo>
                    <a:pt x="0" y="0"/>
                  </a:lnTo>
                  <a:lnTo>
                    <a:pt x="338366" y="0"/>
                  </a:lnTo>
                  <a:lnTo>
                    <a:pt x="324192" y="0"/>
                  </a:lnTo>
                  <a:lnTo>
                    <a:pt x="324192" y="980414"/>
                  </a:lnTo>
                </a:path>
              </a:pathLst>
            </a:custGeom>
            <a:ln w="283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70">
              <a:extLst>
                <a:ext uri="{FF2B5EF4-FFF2-40B4-BE49-F238E27FC236}">
                  <a16:creationId xmlns:a16="http://schemas.microsoft.com/office/drawing/2014/main" id="{3776271B-8E82-D024-F01F-493E05E0B6FA}"/>
                </a:ext>
              </a:extLst>
            </p:cNvPr>
            <p:cNvSpPr/>
            <p:nvPr/>
          </p:nvSpPr>
          <p:spPr>
            <a:xfrm>
              <a:off x="6194310" y="6047943"/>
              <a:ext cx="311785" cy="1322070"/>
            </a:xfrm>
            <a:custGeom>
              <a:avLst/>
              <a:gdLst/>
              <a:ahLst/>
              <a:cxnLst/>
              <a:rect l="l" t="t" r="r" b="b"/>
              <a:pathLst>
                <a:path w="311784" h="1322070">
                  <a:moveTo>
                    <a:pt x="311607" y="0"/>
                  </a:moveTo>
                  <a:lnTo>
                    <a:pt x="0" y="0"/>
                  </a:lnTo>
                  <a:lnTo>
                    <a:pt x="0" y="1321917"/>
                  </a:lnTo>
                  <a:lnTo>
                    <a:pt x="311607" y="1321917"/>
                  </a:lnTo>
                  <a:lnTo>
                    <a:pt x="311607" y="0"/>
                  </a:lnTo>
                  <a:close/>
                </a:path>
              </a:pathLst>
            </a:custGeom>
            <a:solidFill>
              <a:srgbClr val="2B3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71">
              <a:extLst>
                <a:ext uri="{FF2B5EF4-FFF2-40B4-BE49-F238E27FC236}">
                  <a16:creationId xmlns:a16="http://schemas.microsoft.com/office/drawing/2014/main" id="{18FFC77E-7F5F-17CD-EF09-C8C9500CDC1C}"/>
                </a:ext>
              </a:extLst>
            </p:cNvPr>
            <p:cNvSpPr/>
            <p:nvPr/>
          </p:nvSpPr>
          <p:spPr>
            <a:xfrm>
              <a:off x="6180145" y="6047942"/>
              <a:ext cx="338455" cy="1320800"/>
            </a:xfrm>
            <a:custGeom>
              <a:avLst/>
              <a:gdLst/>
              <a:ahLst/>
              <a:cxnLst/>
              <a:rect l="l" t="t" r="r" b="b"/>
              <a:pathLst>
                <a:path w="338454" h="1320800">
                  <a:moveTo>
                    <a:pt x="14160" y="1320342"/>
                  </a:moveTo>
                  <a:lnTo>
                    <a:pt x="14160" y="0"/>
                  </a:lnTo>
                  <a:lnTo>
                    <a:pt x="0" y="0"/>
                  </a:lnTo>
                  <a:lnTo>
                    <a:pt x="338366" y="0"/>
                  </a:lnTo>
                  <a:lnTo>
                    <a:pt x="324192" y="0"/>
                  </a:lnTo>
                  <a:lnTo>
                    <a:pt x="324192" y="1320342"/>
                  </a:lnTo>
                </a:path>
              </a:pathLst>
            </a:custGeom>
            <a:ln w="283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72">
              <a:extLst>
                <a:ext uri="{FF2B5EF4-FFF2-40B4-BE49-F238E27FC236}">
                  <a16:creationId xmlns:a16="http://schemas.microsoft.com/office/drawing/2014/main" id="{A5A1F004-727A-0AA2-A61F-794E1FC5B2DD}"/>
                </a:ext>
              </a:extLst>
            </p:cNvPr>
            <p:cNvSpPr/>
            <p:nvPr/>
          </p:nvSpPr>
          <p:spPr>
            <a:xfrm>
              <a:off x="5841784" y="6650672"/>
              <a:ext cx="310515" cy="718185"/>
            </a:xfrm>
            <a:custGeom>
              <a:avLst/>
              <a:gdLst/>
              <a:ahLst/>
              <a:cxnLst/>
              <a:rect l="l" t="t" r="r" b="b"/>
              <a:pathLst>
                <a:path w="310514" h="718184">
                  <a:moveTo>
                    <a:pt x="310032" y="0"/>
                  </a:moveTo>
                  <a:lnTo>
                    <a:pt x="0" y="0"/>
                  </a:lnTo>
                  <a:lnTo>
                    <a:pt x="0" y="717613"/>
                  </a:lnTo>
                  <a:lnTo>
                    <a:pt x="310032" y="717613"/>
                  </a:lnTo>
                  <a:lnTo>
                    <a:pt x="310032" y="0"/>
                  </a:lnTo>
                  <a:close/>
                </a:path>
              </a:pathLst>
            </a:custGeom>
            <a:solidFill>
              <a:srgbClr val="00A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73">
              <a:extLst>
                <a:ext uri="{FF2B5EF4-FFF2-40B4-BE49-F238E27FC236}">
                  <a16:creationId xmlns:a16="http://schemas.microsoft.com/office/drawing/2014/main" id="{E815940E-FADB-B58E-04E6-EE6C0B747468}"/>
                </a:ext>
              </a:extLst>
            </p:cNvPr>
            <p:cNvSpPr/>
            <p:nvPr/>
          </p:nvSpPr>
          <p:spPr>
            <a:xfrm>
              <a:off x="5827617" y="6650671"/>
              <a:ext cx="338455" cy="718185"/>
            </a:xfrm>
            <a:custGeom>
              <a:avLst/>
              <a:gdLst/>
              <a:ahLst/>
              <a:cxnLst/>
              <a:rect l="l" t="t" r="r" b="b"/>
              <a:pathLst>
                <a:path w="338454" h="718184">
                  <a:moveTo>
                    <a:pt x="14160" y="717613"/>
                  </a:moveTo>
                  <a:lnTo>
                    <a:pt x="14160" y="0"/>
                  </a:lnTo>
                  <a:lnTo>
                    <a:pt x="0" y="0"/>
                  </a:lnTo>
                  <a:lnTo>
                    <a:pt x="338366" y="0"/>
                  </a:lnTo>
                  <a:lnTo>
                    <a:pt x="324192" y="0"/>
                  </a:lnTo>
                  <a:lnTo>
                    <a:pt x="324192" y="717613"/>
                  </a:lnTo>
                </a:path>
              </a:pathLst>
            </a:custGeom>
            <a:ln w="283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74">
              <a:extLst>
                <a:ext uri="{FF2B5EF4-FFF2-40B4-BE49-F238E27FC236}">
                  <a16:creationId xmlns:a16="http://schemas.microsoft.com/office/drawing/2014/main" id="{82E5FDC5-05A1-E644-366E-0ABBE015BA6C}"/>
                </a:ext>
              </a:extLst>
            </p:cNvPr>
            <p:cNvSpPr/>
            <p:nvPr/>
          </p:nvSpPr>
          <p:spPr>
            <a:xfrm>
              <a:off x="5649775" y="7368284"/>
              <a:ext cx="1907539" cy="0"/>
            </a:xfrm>
            <a:custGeom>
              <a:avLst/>
              <a:gdLst/>
              <a:ahLst/>
              <a:cxnLst/>
              <a:rect l="l" t="t" r="r" b="b"/>
              <a:pathLst>
                <a:path w="1907540">
                  <a:moveTo>
                    <a:pt x="0" y="0"/>
                  </a:moveTo>
                  <a:lnTo>
                    <a:pt x="1907425" y="0"/>
                  </a:lnTo>
                </a:path>
              </a:pathLst>
            </a:custGeom>
            <a:ln w="188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3" name="object 75">
            <a:extLst>
              <a:ext uri="{FF2B5EF4-FFF2-40B4-BE49-F238E27FC236}">
                <a16:creationId xmlns:a16="http://schemas.microsoft.com/office/drawing/2014/main" id="{29BB9159-70B9-C075-9731-54774ED27A5D}"/>
              </a:ext>
            </a:extLst>
          </p:cNvPr>
          <p:cNvSpPr txBox="1"/>
          <p:nvPr/>
        </p:nvSpPr>
        <p:spPr>
          <a:xfrm>
            <a:off x="12670670" y="8547656"/>
            <a:ext cx="127000" cy="2444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00" b="1" spc="20" dirty="0">
                <a:latin typeface="Arial"/>
                <a:cs typeface="Arial"/>
              </a:rPr>
              <a:t>0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4" name="object 76">
            <a:extLst>
              <a:ext uri="{FF2B5EF4-FFF2-40B4-BE49-F238E27FC236}">
                <a16:creationId xmlns:a16="http://schemas.microsoft.com/office/drawing/2014/main" id="{5E5E90FA-8262-7E49-B8C7-BD02A3277B1F}"/>
              </a:ext>
            </a:extLst>
          </p:cNvPr>
          <p:cNvSpPr txBox="1"/>
          <p:nvPr/>
        </p:nvSpPr>
        <p:spPr>
          <a:xfrm>
            <a:off x="12569168" y="7689854"/>
            <a:ext cx="229235" cy="2444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00" b="1" spc="-25" dirty="0">
                <a:latin typeface="Arial"/>
                <a:cs typeface="Arial"/>
              </a:rPr>
              <a:t>50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5" name="object 77">
            <a:extLst>
              <a:ext uri="{FF2B5EF4-FFF2-40B4-BE49-F238E27FC236}">
                <a16:creationId xmlns:a16="http://schemas.microsoft.com/office/drawing/2014/main" id="{56B44A40-4C3C-0E48-5F21-5E78EB6883C3}"/>
              </a:ext>
            </a:extLst>
          </p:cNvPr>
          <p:cNvSpPr txBox="1"/>
          <p:nvPr/>
        </p:nvSpPr>
        <p:spPr>
          <a:xfrm>
            <a:off x="12467482" y="6832235"/>
            <a:ext cx="330835" cy="2444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00" b="1" spc="-25" dirty="0">
                <a:latin typeface="Arial"/>
                <a:cs typeface="Arial"/>
              </a:rPr>
              <a:t>100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36" name="object 78">
            <a:extLst>
              <a:ext uri="{FF2B5EF4-FFF2-40B4-BE49-F238E27FC236}">
                <a16:creationId xmlns:a16="http://schemas.microsoft.com/office/drawing/2014/main" id="{433590E0-019F-A154-93E3-C54015B74D87}"/>
              </a:ext>
            </a:extLst>
          </p:cNvPr>
          <p:cNvGrpSpPr/>
          <p:nvPr/>
        </p:nvGrpSpPr>
        <p:grpSpPr>
          <a:xfrm>
            <a:off x="12794201" y="6767525"/>
            <a:ext cx="1682750" cy="1926589"/>
            <a:chOff x="5569430" y="5460874"/>
            <a:chExt cx="1682750" cy="1926589"/>
          </a:xfrm>
        </p:grpSpPr>
        <p:sp>
          <p:nvSpPr>
            <p:cNvPr id="137" name="object 79">
              <a:extLst>
                <a:ext uri="{FF2B5EF4-FFF2-40B4-BE49-F238E27FC236}">
                  <a16:creationId xmlns:a16="http://schemas.microsoft.com/office/drawing/2014/main" id="{FD630B31-FE26-9271-ABAE-E8A4D29C2BE8}"/>
                </a:ext>
              </a:extLst>
            </p:cNvPr>
            <p:cNvSpPr/>
            <p:nvPr/>
          </p:nvSpPr>
          <p:spPr>
            <a:xfrm>
              <a:off x="5578955" y="5470399"/>
              <a:ext cx="80645" cy="1907539"/>
            </a:xfrm>
            <a:custGeom>
              <a:avLst/>
              <a:gdLst/>
              <a:ahLst/>
              <a:cxnLst/>
              <a:rect l="l" t="t" r="r" b="b"/>
              <a:pathLst>
                <a:path w="80645" h="1907540">
                  <a:moveTo>
                    <a:pt x="80263" y="525614"/>
                  </a:moveTo>
                  <a:lnTo>
                    <a:pt x="36194" y="525614"/>
                  </a:lnTo>
                </a:path>
                <a:path w="80645" h="1907540">
                  <a:moveTo>
                    <a:pt x="80263" y="610590"/>
                  </a:moveTo>
                  <a:lnTo>
                    <a:pt x="36194" y="610590"/>
                  </a:lnTo>
                </a:path>
                <a:path w="80645" h="1907540">
                  <a:moveTo>
                    <a:pt x="80263" y="697141"/>
                  </a:moveTo>
                  <a:lnTo>
                    <a:pt x="36194" y="697141"/>
                  </a:lnTo>
                </a:path>
                <a:path w="80645" h="1907540">
                  <a:moveTo>
                    <a:pt x="80263" y="782129"/>
                  </a:moveTo>
                  <a:lnTo>
                    <a:pt x="36194" y="782129"/>
                  </a:lnTo>
                </a:path>
                <a:path w="80645" h="1907540">
                  <a:moveTo>
                    <a:pt x="80263" y="868680"/>
                  </a:moveTo>
                  <a:lnTo>
                    <a:pt x="36194" y="868680"/>
                  </a:lnTo>
                </a:path>
                <a:path w="80645" h="1907540">
                  <a:moveTo>
                    <a:pt x="80263" y="953655"/>
                  </a:moveTo>
                  <a:lnTo>
                    <a:pt x="36194" y="953655"/>
                  </a:lnTo>
                </a:path>
                <a:path w="80645" h="1907540">
                  <a:moveTo>
                    <a:pt x="80263" y="1125194"/>
                  </a:moveTo>
                  <a:lnTo>
                    <a:pt x="36194" y="1125194"/>
                  </a:lnTo>
                </a:path>
                <a:path w="80645" h="1907540">
                  <a:moveTo>
                    <a:pt x="80263" y="1211745"/>
                  </a:moveTo>
                  <a:lnTo>
                    <a:pt x="36194" y="1211745"/>
                  </a:lnTo>
                </a:path>
                <a:path w="80645" h="1907540">
                  <a:moveTo>
                    <a:pt x="80263" y="1296733"/>
                  </a:moveTo>
                  <a:lnTo>
                    <a:pt x="36194" y="1296733"/>
                  </a:lnTo>
                </a:path>
                <a:path w="80645" h="1907540">
                  <a:moveTo>
                    <a:pt x="80263" y="1383284"/>
                  </a:moveTo>
                  <a:lnTo>
                    <a:pt x="36194" y="1383284"/>
                  </a:lnTo>
                </a:path>
                <a:path w="80645" h="1907540">
                  <a:moveTo>
                    <a:pt x="80263" y="1468259"/>
                  </a:moveTo>
                  <a:lnTo>
                    <a:pt x="36194" y="1468259"/>
                  </a:lnTo>
                </a:path>
                <a:path w="80645" h="1907540">
                  <a:moveTo>
                    <a:pt x="80263" y="1554822"/>
                  </a:moveTo>
                  <a:lnTo>
                    <a:pt x="36194" y="1554822"/>
                  </a:lnTo>
                </a:path>
                <a:path w="80645" h="1907540">
                  <a:moveTo>
                    <a:pt x="80263" y="1639798"/>
                  </a:moveTo>
                  <a:lnTo>
                    <a:pt x="36194" y="1639798"/>
                  </a:lnTo>
                </a:path>
                <a:path w="80645" h="1907540">
                  <a:moveTo>
                    <a:pt x="80263" y="1726349"/>
                  </a:moveTo>
                  <a:lnTo>
                    <a:pt x="36194" y="1726349"/>
                  </a:lnTo>
                </a:path>
                <a:path w="80645" h="1907540">
                  <a:moveTo>
                    <a:pt x="80263" y="1811337"/>
                  </a:moveTo>
                  <a:lnTo>
                    <a:pt x="36194" y="1811337"/>
                  </a:lnTo>
                </a:path>
                <a:path w="80645" h="1907540">
                  <a:moveTo>
                    <a:pt x="80263" y="1040218"/>
                  </a:moveTo>
                  <a:lnTo>
                    <a:pt x="0" y="1040218"/>
                  </a:lnTo>
                </a:path>
                <a:path w="80645" h="1907540">
                  <a:moveTo>
                    <a:pt x="80263" y="1897888"/>
                  </a:moveTo>
                  <a:lnTo>
                    <a:pt x="0" y="1897888"/>
                  </a:lnTo>
                </a:path>
                <a:path w="80645" h="1907540">
                  <a:moveTo>
                    <a:pt x="80263" y="11010"/>
                  </a:moveTo>
                  <a:lnTo>
                    <a:pt x="36194" y="11010"/>
                  </a:lnTo>
                </a:path>
                <a:path w="80645" h="1907540">
                  <a:moveTo>
                    <a:pt x="80263" y="95986"/>
                  </a:moveTo>
                  <a:lnTo>
                    <a:pt x="36194" y="95986"/>
                  </a:lnTo>
                </a:path>
                <a:path w="80645" h="1907540">
                  <a:moveTo>
                    <a:pt x="80263" y="267525"/>
                  </a:moveTo>
                  <a:lnTo>
                    <a:pt x="36194" y="267525"/>
                  </a:lnTo>
                </a:path>
                <a:path w="80645" h="1907540">
                  <a:moveTo>
                    <a:pt x="80263" y="354076"/>
                  </a:moveTo>
                  <a:lnTo>
                    <a:pt x="36194" y="354076"/>
                  </a:lnTo>
                </a:path>
                <a:path w="80645" h="1907540">
                  <a:moveTo>
                    <a:pt x="80263" y="439064"/>
                  </a:moveTo>
                  <a:lnTo>
                    <a:pt x="36194" y="439064"/>
                  </a:lnTo>
                </a:path>
                <a:path w="80645" h="1907540">
                  <a:moveTo>
                    <a:pt x="80263" y="182549"/>
                  </a:moveTo>
                  <a:lnTo>
                    <a:pt x="0" y="182549"/>
                  </a:lnTo>
                </a:path>
                <a:path w="80645" h="1907540">
                  <a:moveTo>
                    <a:pt x="80263" y="1907324"/>
                  </a:moveTo>
                  <a:lnTo>
                    <a:pt x="80263" y="0"/>
                  </a:lnTo>
                </a:path>
              </a:pathLst>
            </a:custGeom>
            <a:ln w="188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80">
              <a:extLst>
                <a:ext uri="{FF2B5EF4-FFF2-40B4-BE49-F238E27FC236}">
                  <a16:creationId xmlns:a16="http://schemas.microsoft.com/office/drawing/2014/main" id="{DE07AA23-2F08-0EBC-7DD8-183050B83643}"/>
                </a:ext>
              </a:extLst>
            </p:cNvPr>
            <p:cNvSpPr/>
            <p:nvPr/>
          </p:nvSpPr>
          <p:spPr>
            <a:xfrm>
              <a:off x="7165332" y="5578980"/>
              <a:ext cx="81915" cy="590550"/>
            </a:xfrm>
            <a:custGeom>
              <a:avLst/>
              <a:gdLst/>
              <a:ahLst/>
              <a:cxnLst/>
              <a:rect l="l" t="t" r="r" b="b"/>
              <a:pathLst>
                <a:path w="81915" h="590550">
                  <a:moveTo>
                    <a:pt x="0" y="0"/>
                  </a:moveTo>
                  <a:lnTo>
                    <a:pt x="81838" y="0"/>
                  </a:lnTo>
                  <a:lnTo>
                    <a:pt x="40919" y="0"/>
                  </a:lnTo>
                  <a:lnTo>
                    <a:pt x="40919" y="590143"/>
                  </a:lnTo>
                  <a:lnTo>
                    <a:pt x="0" y="590143"/>
                  </a:lnTo>
                  <a:lnTo>
                    <a:pt x="81838" y="590143"/>
                  </a:lnTo>
                </a:path>
              </a:pathLst>
            </a:custGeom>
            <a:ln w="94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81">
              <a:extLst>
                <a:ext uri="{FF2B5EF4-FFF2-40B4-BE49-F238E27FC236}">
                  <a16:creationId xmlns:a16="http://schemas.microsoft.com/office/drawing/2014/main" id="{025BA2D3-B092-729B-B702-84DF31997832}"/>
                </a:ext>
              </a:extLst>
            </p:cNvPr>
            <p:cNvSpPr/>
            <p:nvPr/>
          </p:nvSpPr>
          <p:spPr>
            <a:xfrm>
              <a:off x="6812804" y="5898442"/>
              <a:ext cx="81915" cy="666115"/>
            </a:xfrm>
            <a:custGeom>
              <a:avLst/>
              <a:gdLst/>
              <a:ahLst/>
              <a:cxnLst/>
              <a:rect l="l" t="t" r="r" b="b"/>
              <a:pathLst>
                <a:path w="81915" h="666115">
                  <a:moveTo>
                    <a:pt x="0" y="0"/>
                  </a:moveTo>
                  <a:lnTo>
                    <a:pt x="81838" y="0"/>
                  </a:lnTo>
                  <a:lnTo>
                    <a:pt x="40919" y="0"/>
                  </a:lnTo>
                  <a:lnTo>
                    <a:pt x="40919" y="665683"/>
                  </a:lnTo>
                  <a:lnTo>
                    <a:pt x="0" y="665683"/>
                  </a:lnTo>
                  <a:lnTo>
                    <a:pt x="81838" y="665683"/>
                  </a:lnTo>
                </a:path>
              </a:pathLst>
            </a:custGeom>
            <a:ln w="94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82">
              <a:extLst>
                <a:ext uri="{FF2B5EF4-FFF2-40B4-BE49-F238E27FC236}">
                  <a16:creationId xmlns:a16="http://schemas.microsoft.com/office/drawing/2014/main" id="{6AEC1B6E-56C5-E304-3360-4A54D3C2433B}"/>
                </a:ext>
              </a:extLst>
            </p:cNvPr>
            <p:cNvSpPr/>
            <p:nvPr/>
          </p:nvSpPr>
          <p:spPr>
            <a:xfrm>
              <a:off x="6307618" y="5624618"/>
              <a:ext cx="81915" cy="939800"/>
            </a:xfrm>
            <a:custGeom>
              <a:avLst/>
              <a:gdLst/>
              <a:ahLst/>
              <a:cxnLst/>
              <a:rect l="l" t="t" r="r" b="b"/>
              <a:pathLst>
                <a:path w="81914" h="939800">
                  <a:moveTo>
                    <a:pt x="0" y="0"/>
                  </a:moveTo>
                  <a:lnTo>
                    <a:pt x="81838" y="0"/>
                  </a:lnTo>
                  <a:lnTo>
                    <a:pt x="40919" y="0"/>
                  </a:lnTo>
                  <a:lnTo>
                    <a:pt x="40919" y="939507"/>
                  </a:lnTo>
                  <a:lnTo>
                    <a:pt x="0" y="939507"/>
                  </a:lnTo>
                  <a:lnTo>
                    <a:pt x="81838" y="939507"/>
                  </a:lnTo>
                </a:path>
              </a:pathLst>
            </a:custGeom>
            <a:ln w="94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83">
              <a:extLst>
                <a:ext uri="{FF2B5EF4-FFF2-40B4-BE49-F238E27FC236}">
                  <a16:creationId xmlns:a16="http://schemas.microsoft.com/office/drawing/2014/main" id="{5A2AC041-D3EA-CCC5-35A2-C9D10B93F2A3}"/>
                </a:ext>
              </a:extLst>
            </p:cNvPr>
            <p:cNvSpPr/>
            <p:nvPr/>
          </p:nvSpPr>
          <p:spPr>
            <a:xfrm>
              <a:off x="5955091" y="6384718"/>
              <a:ext cx="81915" cy="563880"/>
            </a:xfrm>
            <a:custGeom>
              <a:avLst/>
              <a:gdLst/>
              <a:ahLst/>
              <a:cxnLst/>
              <a:rect l="l" t="t" r="r" b="b"/>
              <a:pathLst>
                <a:path w="81914" h="563879">
                  <a:moveTo>
                    <a:pt x="0" y="0"/>
                  </a:moveTo>
                  <a:lnTo>
                    <a:pt x="81838" y="0"/>
                  </a:lnTo>
                  <a:lnTo>
                    <a:pt x="40919" y="0"/>
                  </a:lnTo>
                  <a:lnTo>
                    <a:pt x="40919" y="563384"/>
                  </a:lnTo>
                  <a:lnTo>
                    <a:pt x="0" y="563384"/>
                  </a:lnTo>
                  <a:lnTo>
                    <a:pt x="81838" y="563384"/>
                  </a:lnTo>
                </a:path>
              </a:pathLst>
            </a:custGeom>
            <a:ln w="94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5" name="object 84">
            <a:extLst>
              <a:ext uri="{FF2B5EF4-FFF2-40B4-BE49-F238E27FC236}">
                <a16:creationId xmlns:a16="http://schemas.microsoft.com/office/drawing/2014/main" id="{4EA3798C-20F5-D28D-6A63-AFB0877015DE}"/>
              </a:ext>
            </a:extLst>
          </p:cNvPr>
          <p:cNvSpPr txBox="1"/>
          <p:nvPr/>
        </p:nvSpPr>
        <p:spPr>
          <a:xfrm>
            <a:off x="12205609" y="6974913"/>
            <a:ext cx="229870" cy="1473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Decay</a:t>
            </a:r>
            <a:r>
              <a:rPr sz="1400" b="1" spc="6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Time</a:t>
            </a:r>
            <a:r>
              <a:rPr sz="1400" b="1" spc="6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(ms)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6" name="object 85">
            <a:extLst>
              <a:ext uri="{FF2B5EF4-FFF2-40B4-BE49-F238E27FC236}">
                <a16:creationId xmlns:a16="http://schemas.microsoft.com/office/drawing/2014/main" id="{76A499BC-D8CB-A6E2-9110-4B1B5C6011C5}"/>
              </a:ext>
            </a:extLst>
          </p:cNvPr>
          <p:cNvSpPr txBox="1"/>
          <p:nvPr/>
        </p:nvSpPr>
        <p:spPr>
          <a:xfrm>
            <a:off x="12919871" y="8752022"/>
            <a:ext cx="855344" cy="2444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400" b="1" i="1" spc="-10" dirty="0">
                <a:latin typeface="Arial"/>
                <a:cs typeface="Arial"/>
              </a:rPr>
              <a:t>Slc6a1</a:t>
            </a:r>
            <a:r>
              <a:rPr sz="1575" b="1" spc="-15" baseline="31746" dirty="0">
                <a:latin typeface="Arial"/>
                <a:cs typeface="Arial"/>
              </a:rPr>
              <a:t>+/+</a:t>
            </a:r>
            <a:endParaRPr sz="1575" baseline="31746">
              <a:latin typeface="Arial"/>
              <a:cs typeface="Arial"/>
            </a:endParaRPr>
          </a:p>
        </p:txBody>
      </p:sp>
      <p:sp>
        <p:nvSpPr>
          <p:cNvPr id="147" name="object 86">
            <a:extLst>
              <a:ext uri="{FF2B5EF4-FFF2-40B4-BE49-F238E27FC236}">
                <a16:creationId xmlns:a16="http://schemas.microsoft.com/office/drawing/2014/main" id="{5C3BF816-476B-7207-F130-7CFBD07494C3}"/>
              </a:ext>
            </a:extLst>
          </p:cNvPr>
          <p:cNvSpPr txBox="1"/>
          <p:nvPr/>
        </p:nvSpPr>
        <p:spPr>
          <a:xfrm>
            <a:off x="13865748" y="8673217"/>
            <a:ext cx="1178560" cy="2444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2100" b="1" i="1" spc="-15" baseline="-23809" dirty="0">
                <a:latin typeface="Arial"/>
                <a:cs typeface="Arial"/>
              </a:rPr>
              <a:t>Slc6a1</a:t>
            </a:r>
            <a:r>
              <a:rPr sz="1050" b="1" spc="-10" dirty="0">
                <a:latin typeface="Arial"/>
                <a:cs typeface="Arial"/>
              </a:rPr>
              <a:t>+/S295L</a:t>
            </a:r>
            <a:endParaRPr sz="1050">
              <a:latin typeface="Arial"/>
              <a:cs typeface="Arial"/>
            </a:endParaRPr>
          </a:p>
        </p:txBody>
      </p:sp>
      <p:sp>
        <p:nvSpPr>
          <p:cNvPr id="148" name="object 87">
            <a:extLst>
              <a:ext uri="{FF2B5EF4-FFF2-40B4-BE49-F238E27FC236}">
                <a16:creationId xmlns:a16="http://schemas.microsoft.com/office/drawing/2014/main" id="{FDEA1CC1-C57E-8D49-3252-7FAF0FB85756}"/>
              </a:ext>
            </a:extLst>
          </p:cNvPr>
          <p:cNvSpPr/>
          <p:nvPr/>
        </p:nvSpPr>
        <p:spPr>
          <a:xfrm>
            <a:off x="13220780" y="6235688"/>
            <a:ext cx="857885" cy="111760"/>
          </a:xfrm>
          <a:custGeom>
            <a:avLst/>
            <a:gdLst/>
            <a:ahLst/>
            <a:cxnLst/>
            <a:rect l="l" t="t" r="r" b="b"/>
            <a:pathLst>
              <a:path w="857884" h="111760">
                <a:moveTo>
                  <a:pt x="0" y="111734"/>
                </a:moveTo>
                <a:lnTo>
                  <a:pt x="0" y="0"/>
                </a:lnTo>
                <a:lnTo>
                  <a:pt x="857719" y="0"/>
                </a:lnTo>
                <a:lnTo>
                  <a:pt x="857719" y="111734"/>
                </a:lnTo>
              </a:path>
            </a:pathLst>
          </a:custGeom>
          <a:ln w="18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88">
            <a:extLst>
              <a:ext uri="{FF2B5EF4-FFF2-40B4-BE49-F238E27FC236}">
                <a16:creationId xmlns:a16="http://schemas.microsoft.com/office/drawing/2014/main" id="{EC11FD6F-FD8A-A9E7-B2A3-3E3DAD62C834}"/>
              </a:ext>
            </a:extLst>
          </p:cNvPr>
          <p:cNvSpPr txBox="1"/>
          <p:nvPr/>
        </p:nvSpPr>
        <p:spPr>
          <a:xfrm>
            <a:off x="12521867" y="5587127"/>
            <a:ext cx="2628900" cy="6057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b="1" dirty="0">
                <a:latin typeface="Arial"/>
                <a:cs typeface="Arial"/>
              </a:rPr>
              <a:t>Median</a:t>
            </a:r>
            <a:r>
              <a:rPr sz="1650" b="1" spc="-75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eIPSC</a:t>
            </a:r>
            <a:r>
              <a:rPr sz="1650" b="1" spc="-80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Decay</a:t>
            </a:r>
            <a:r>
              <a:rPr sz="1650" b="1" spc="-70" dirty="0">
                <a:latin typeface="Arial"/>
                <a:cs typeface="Arial"/>
              </a:rPr>
              <a:t> </a:t>
            </a:r>
            <a:r>
              <a:rPr sz="1650" b="1" spc="-20" dirty="0">
                <a:latin typeface="Arial"/>
                <a:cs typeface="Arial"/>
              </a:rPr>
              <a:t>Time</a:t>
            </a:r>
            <a:endParaRPr sz="1650">
              <a:latin typeface="Arial"/>
              <a:cs typeface="Arial"/>
            </a:endParaRPr>
          </a:p>
          <a:p>
            <a:pPr marR="367030" algn="ctr">
              <a:lnSpc>
                <a:spcPct val="100000"/>
              </a:lnSpc>
              <a:spcBef>
                <a:spcPts val="1150"/>
              </a:spcBef>
            </a:pPr>
            <a:r>
              <a:rPr sz="1200" spc="-25" dirty="0">
                <a:latin typeface="Segoe UI Symbol"/>
                <a:cs typeface="Segoe UI Symbol"/>
              </a:rPr>
              <a:t>✱✱</a:t>
            </a:r>
            <a:endParaRPr sz="1200">
              <a:latin typeface="Segoe UI Symbol"/>
              <a:cs typeface="Segoe UI Symbol"/>
            </a:endParaRPr>
          </a:p>
        </p:txBody>
      </p:sp>
      <p:sp>
        <p:nvSpPr>
          <p:cNvPr id="150" name="object 89">
            <a:extLst>
              <a:ext uri="{FF2B5EF4-FFF2-40B4-BE49-F238E27FC236}">
                <a16:creationId xmlns:a16="http://schemas.microsoft.com/office/drawing/2014/main" id="{C2729FC3-504C-31E9-F04A-A3E3DA61505C}"/>
              </a:ext>
            </a:extLst>
          </p:cNvPr>
          <p:cNvSpPr/>
          <p:nvPr/>
        </p:nvSpPr>
        <p:spPr>
          <a:xfrm>
            <a:off x="13220780" y="6662162"/>
            <a:ext cx="353060" cy="917575"/>
          </a:xfrm>
          <a:custGeom>
            <a:avLst/>
            <a:gdLst/>
            <a:ahLst/>
            <a:cxnLst/>
            <a:rect l="l" t="t" r="r" b="b"/>
            <a:pathLst>
              <a:path w="353060" h="917575">
                <a:moveTo>
                  <a:pt x="0" y="917473"/>
                </a:moveTo>
                <a:lnTo>
                  <a:pt x="0" y="0"/>
                </a:lnTo>
                <a:lnTo>
                  <a:pt x="352526" y="0"/>
                </a:lnTo>
                <a:lnTo>
                  <a:pt x="352526" y="157378"/>
                </a:lnTo>
              </a:path>
            </a:pathLst>
          </a:custGeom>
          <a:ln w="18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90">
            <a:extLst>
              <a:ext uri="{FF2B5EF4-FFF2-40B4-BE49-F238E27FC236}">
                <a16:creationId xmlns:a16="http://schemas.microsoft.com/office/drawing/2014/main" id="{4538DF18-52A6-6F16-0712-2126822D580A}"/>
              </a:ext>
            </a:extLst>
          </p:cNvPr>
          <p:cNvSpPr txBox="1"/>
          <p:nvPr/>
        </p:nvSpPr>
        <p:spPr>
          <a:xfrm>
            <a:off x="13247343" y="6410196"/>
            <a:ext cx="29972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Segoe UI Symbol"/>
                <a:cs typeface="Segoe UI Symbol"/>
              </a:rPr>
              <a:t>✱✱</a:t>
            </a:r>
            <a:endParaRPr sz="1200">
              <a:latin typeface="Segoe UI Symbol"/>
              <a:cs typeface="Segoe UI Symbol"/>
            </a:endParaRPr>
          </a:p>
        </p:txBody>
      </p:sp>
      <p:sp>
        <p:nvSpPr>
          <p:cNvPr id="152" name="object 91">
            <a:extLst>
              <a:ext uri="{FF2B5EF4-FFF2-40B4-BE49-F238E27FC236}">
                <a16:creationId xmlns:a16="http://schemas.microsoft.com/office/drawing/2014/main" id="{4563EFC9-BE99-53DE-3B6F-040C4CBAC699}"/>
              </a:ext>
            </a:extLst>
          </p:cNvPr>
          <p:cNvSpPr/>
          <p:nvPr/>
        </p:nvSpPr>
        <p:spPr>
          <a:xfrm>
            <a:off x="14078493" y="6662169"/>
            <a:ext cx="353060" cy="431800"/>
          </a:xfrm>
          <a:custGeom>
            <a:avLst/>
            <a:gdLst/>
            <a:ahLst/>
            <a:cxnLst/>
            <a:rect l="l" t="t" r="r" b="b"/>
            <a:pathLst>
              <a:path w="353059" h="431800">
                <a:moveTo>
                  <a:pt x="0" y="431190"/>
                </a:moveTo>
                <a:lnTo>
                  <a:pt x="0" y="0"/>
                </a:lnTo>
                <a:lnTo>
                  <a:pt x="352526" y="0"/>
                </a:lnTo>
                <a:lnTo>
                  <a:pt x="352526" y="111721"/>
                </a:lnTo>
              </a:path>
            </a:pathLst>
          </a:custGeom>
          <a:ln w="18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92">
            <a:extLst>
              <a:ext uri="{FF2B5EF4-FFF2-40B4-BE49-F238E27FC236}">
                <a16:creationId xmlns:a16="http://schemas.microsoft.com/office/drawing/2014/main" id="{DBC27503-E6BA-B26B-5211-643537888B53}"/>
              </a:ext>
            </a:extLst>
          </p:cNvPr>
          <p:cNvSpPr txBox="1"/>
          <p:nvPr/>
        </p:nvSpPr>
        <p:spPr>
          <a:xfrm>
            <a:off x="14146153" y="6370970"/>
            <a:ext cx="219075" cy="2444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00" spc="-25" dirty="0">
                <a:latin typeface="Arial"/>
                <a:cs typeface="Arial"/>
              </a:rPr>
              <a:t>ns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1783D827-1BE2-9A9A-4137-0047D662E24C}"/>
              </a:ext>
            </a:extLst>
          </p:cNvPr>
          <p:cNvGrpSpPr/>
          <p:nvPr/>
        </p:nvGrpSpPr>
        <p:grpSpPr>
          <a:xfrm>
            <a:off x="12261446" y="1876520"/>
            <a:ext cx="2904799" cy="3409335"/>
            <a:chOff x="8441921" y="898300"/>
            <a:chExt cx="2904799" cy="3409335"/>
          </a:xfrm>
        </p:grpSpPr>
        <p:grpSp>
          <p:nvGrpSpPr>
            <p:cNvPr id="154" name="object 93">
              <a:extLst>
                <a:ext uri="{FF2B5EF4-FFF2-40B4-BE49-F238E27FC236}">
                  <a16:creationId xmlns:a16="http://schemas.microsoft.com/office/drawing/2014/main" id="{A1B9F73C-B3AC-893A-2BB3-397F9A50BB0A}"/>
                </a:ext>
              </a:extLst>
            </p:cNvPr>
            <p:cNvGrpSpPr/>
            <p:nvPr/>
          </p:nvGrpSpPr>
          <p:grpSpPr>
            <a:xfrm>
              <a:off x="9099725" y="2620009"/>
              <a:ext cx="1926589" cy="1380490"/>
              <a:chOff x="9052100" y="6002185"/>
              <a:chExt cx="1926589" cy="1380490"/>
            </a:xfrm>
          </p:grpSpPr>
          <p:sp>
            <p:nvSpPr>
              <p:cNvPr id="155" name="object 94">
                <a:extLst>
                  <a:ext uri="{FF2B5EF4-FFF2-40B4-BE49-F238E27FC236}">
                    <a16:creationId xmlns:a16="http://schemas.microsoft.com/office/drawing/2014/main" id="{C17AB77D-E3C4-7B6A-A3DB-529358FBE1BB}"/>
                  </a:ext>
                </a:extLst>
              </p:cNvPr>
              <p:cNvSpPr/>
              <p:nvPr/>
            </p:nvSpPr>
            <p:spPr>
              <a:xfrm>
                <a:off x="10463872" y="6165977"/>
                <a:ext cx="311785" cy="1203960"/>
              </a:xfrm>
              <a:custGeom>
                <a:avLst/>
                <a:gdLst/>
                <a:ahLst/>
                <a:cxnLst/>
                <a:rect l="l" t="t" r="r" b="b"/>
                <a:pathLst>
                  <a:path w="311784" h="1203959">
                    <a:moveTo>
                      <a:pt x="311607" y="0"/>
                    </a:moveTo>
                    <a:lnTo>
                      <a:pt x="0" y="0"/>
                    </a:lnTo>
                    <a:lnTo>
                      <a:pt x="0" y="1203883"/>
                    </a:lnTo>
                    <a:lnTo>
                      <a:pt x="311607" y="1203883"/>
                    </a:lnTo>
                    <a:lnTo>
                      <a:pt x="311607" y="0"/>
                    </a:lnTo>
                    <a:close/>
                  </a:path>
                </a:pathLst>
              </a:custGeom>
              <a:solidFill>
                <a:srgbClr val="BD1E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6" name="object 95">
                <a:extLst>
                  <a:ext uri="{FF2B5EF4-FFF2-40B4-BE49-F238E27FC236}">
                    <a16:creationId xmlns:a16="http://schemas.microsoft.com/office/drawing/2014/main" id="{FA010816-0A4F-1760-80A6-A82B2E9F065D}"/>
                  </a:ext>
                </a:extLst>
              </p:cNvPr>
              <p:cNvSpPr/>
              <p:nvPr/>
            </p:nvSpPr>
            <p:spPr>
              <a:xfrm>
                <a:off x="10449709" y="6165977"/>
                <a:ext cx="338455" cy="1202690"/>
              </a:xfrm>
              <a:custGeom>
                <a:avLst/>
                <a:gdLst/>
                <a:ahLst/>
                <a:cxnLst/>
                <a:rect l="l" t="t" r="r" b="b"/>
                <a:pathLst>
                  <a:path w="338454" h="1202690">
                    <a:moveTo>
                      <a:pt x="14160" y="1202308"/>
                    </a:moveTo>
                    <a:lnTo>
                      <a:pt x="14160" y="0"/>
                    </a:lnTo>
                    <a:lnTo>
                      <a:pt x="0" y="0"/>
                    </a:lnTo>
                    <a:lnTo>
                      <a:pt x="338366" y="0"/>
                    </a:lnTo>
                    <a:lnTo>
                      <a:pt x="324192" y="0"/>
                    </a:lnTo>
                    <a:lnTo>
                      <a:pt x="324192" y="1202308"/>
                    </a:lnTo>
                  </a:path>
                </a:pathLst>
              </a:custGeom>
              <a:ln w="2832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7" name="object 96">
                <a:extLst>
                  <a:ext uri="{FF2B5EF4-FFF2-40B4-BE49-F238E27FC236}">
                    <a16:creationId xmlns:a16="http://schemas.microsoft.com/office/drawing/2014/main" id="{4C7DC55A-7C3E-C1B5-0103-F5B5556A0B55}"/>
                  </a:ext>
                </a:extLst>
              </p:cNvPr>
              <p:cNvSpPr/>
              <p:nvPr/>
            </p:nvSpPr>
            <p:spPr>
              <a:xfrm>
                <a:off x="10111346" y="6362687"/>
                <a:ext cx="310515" cy="1005840"/>
              </a:xfrm>
              <a:custGeom>
                <a:avLst/>
                <a:gdLst/>
                <a:ahLst/>
                <a:cxnLst/>
                <a:rect l="l" t="t" r="r" b="b"/>
                <a:pathLst>
                  <a:path w="310515" h="1005840">
                    <a:moveTo>
                      <a:pt x="310032" y="0"/>
                    </a:moveTo>
                    <a:lnTo>
                      <a:pt x="0" y="0"/>
                    </a:lnTo>
                    <a:lnTo>
                      <a:pt x="0" y="1005598"/>
                    </a:lnTo>
                    <a:lnTo>
                      <a:pt x="310032" y="1005598"/>
                    </a:lnTo>
                    <a:lnTo>
                      <a:pt x="310032" y="0"/>
                    </a:lnTo>
                    <a:close/>
                  </a:path>
                </a:pathLst>
              </a:custGeom>
              <a:solidFill>
                <a:srgbClr val="EC1C2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8" name="object 97">
                <a:extLst>
                  <a:ext uri="{FF2B5EF4-FFF2-40B4-BE49-F238E27FC236}">
                    <a16:creationId xmlns:a16="http://schemas.microsoft.com/office/drawing/2014/main" id="{65AD4599-25FC-6114-E417-716A81BF0759}"/>
                  </a:ext>
                </a:extLst>
              </p:cNvPr>
              <p:cNvSpPr/>
              <p:nvPr/>
            </p:nvSpPr>
            <p:spPr>
              <a:xfrm>
                <a:off x="10097180" y="6362687"/>
                <a:ext cx="338455" cy="1005840"/>
              </a:xfrm>
              <a:custGeom>
                <a:avLst/>
                <a:gdLst/>
                <a:ahLst/>
                <a:cxnLst/>
                <a:rect l="l" t="t" r="r" b="b"/>
                <a:pathLst>
                  <a:path w="338454" h="1005840">
                    <a:moveTo>
                      <a:pt x="14160" y="1005598"/>
                    </a:moveTo>
                    <a:lnTo>
                      <a:pt x="14160" y="0"/>
                    </a:lnTo>
                    <a:lnTo>
                      <a:pt x="0" y="0"/>
                    </a:lnTo>
                    <a:lnTo>
                      <a:pt x="338366" y="0"/>
                    </a:lnTo>
                    <a:lnTo>
                      <a:pt x="324192" y="0"/>
                    </a:lnTo>
                    <a:lnTo>
                      <a:pt x="324192" y="1005598"/>
                    </a:lnTo>
                  </a:path>
                </a:pathLst>
              </a:custGeom>
              <a:ln w="2832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9" name="object 98">
                <a:extLst>
                  <a:ext uri="{FF2B5EF4-FFF2-40B4-BE49-F238E27FC236}">
                    <a16:creationId xmlns:a16="http://schemas.microsoft.com/office/drawing/2014/main" id="{3EE1E81F-ACBA-16EC-2C6A-4CA9BAE720D5}"/>
                  </a:ext>
                </a:extLst>
              </p:cNvPr>
              <p:cNvSpPr/>
              <p:nvPr/>
            </p:nvSpPr>
            <p:spPr>
              <a:xfrm>
                <a:off x="9606152" y="6016472"/>
                <a:ext cx="311785" cy="1353820"/>
              </a:xfrm>
              <a:custGeom>
                <a:avLst/>
                <a:gdLst/>
                <a:ahLst/>
                <a:cxnLst/>
                <a:rect l="l" t="t" r="r" b="b"/>
                <a:pathLst>
                  <a:path w="311784" h="1353820">
                    <a:moveTo>
                      <a:pt x="311607" y="0"/>
                    </a:moveTo>
                    <a:lnTo>
                      <a:pt x="0" y="0"/>
                    </a:lnTo>
                    <a:lnTo>
                      <a:pt x="0" y="1353388"/>
                    </a:lnTo>
                    <a:lnTo>
                      <a:pt x="311607" y="1353388"/>
                    </a:lnTo>
                    <a:lnTo>
                      <a:pt x="311607" y="0"/>
                    </a:lnTo>
                    <a:close/>
                  </a:path>
                </a:pathLst>
              </a:custGeom>
              <a:solidFill>
                <a:srgbClr val="2B399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0" name="object 99">
                <a:extLst>
                  <a:ext uri="{FF2B5EF4-FFF2-40B4-BE49-F238E27FC236}">
                    <a16:creationId xmlns:a16="http://schemas.microsoft.com/office/drawing/2014/main" id="{DBE1DDF6-4AF5-B83F-9CFE-EDFE1F1BD7BB}"/>
                  </a:ext>
                </a:extLst>
              </p:cNvPr>
              <p:cNvSpPr/>
              <p:nvPr/>
            </p:nvSpPr>
            <p:spPr>
              <a:xfrm>
                <a:off x="9591994" y="6016472"/>
                <a:ext cx="338455" cy="1351915"/>
              </a:xfrm>
              <a:custGeom>
                <a:avLst/>
                <a:gdLst/>
                <a:ahLst/>
                <a:cxnLst/>
                <a:rect l="l" t="t" r="r" b="b"/>
                <a:pathLst>
                  <a:path w="338454" h="1351915">
                    <a:moveTo>
                      <a:pt x="14160" y="1351813"/>
                    </a:moveTo>
                    <a:lnTo>
                      <a:pt x="14160" y="0"/>
                    </a:lnTo>
                    <a:lnTo>
                      <a:pt x="0" y="0"/>
                    </a:lnTo>
                    <a:lnTo>
                      <a:pt x="338366" y="0"/>
                    </a:lnTo>
                    <a:lnTo>
                      <a:pt x="324192" y="0"/>
                    </a:lnTo>
                    <a:lnTo>
                      <a:pt x="324192" y="1351813"/>
                    </a:lnTo>
                  </a:path>
                </a:pathLst>
              </a:custGeom>
              <a:ln w="2832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1" name="object 100">
                <a:extLst>
                  <a:ext uri="{FF2B5EF4-FFF2-40B4-BE49-F238E27FC236}">
                    <a16:creationId xmlns:a16="http://schemas.microsoft.com/office/drawing/2014/main" id="{DE62FFDD-B0CE-D864-0F34-52913A26EF41}"/>
                  </a:ext>
                </a:extLst>
              </p:cNvPr>
              <p:cNvSpPr/>
              <p:nvPr/>
            </p:nvSpPr>
            <p:spPr>
              <a:xfrm>
                <a:off x="9253626" y="6666407"/>
                <a:ext cx="310515" cy="702310"/>
              </a:xfrm>
              <a:custGeom>
                <a:avLst/>
                <a:gdLst/>
                <a:ahLst/>
                <a:cxnLst/>
                <a:rect l="l" t="t" r="r" b="b"/>
                <a:pathLst>
                  <a:path w="310515" h="702309">
                    <a:moveTo>
                      <a:pt x="310032" y="0"/>
                    </a:moveTo>
                    <a:lnTo>
                      <a:pt x="0" y="0"/>
                    </a:lnTo>
                    <a:lnTo>
                      <a:pt x="0" y="701878"/>
                    </a:lnTo>
                    <a:lnTo>
                      <a:pt x="310032" y="701878"/>
                    </a:lnTo>
                    <a:lnTo>
                      <a:pt x="310032" y="0"/>
                    </a:lnTo>
                    <a:close/>
                  </a:path>
                </a:pathLst>
              </a:custGeom>
              <a:solidFill>
                <a:srgbClr val="00ADE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2" name="object 101">
                <a:extLst>
                  <a:ext uri="{FF2B5EF4-FFF2-40B4-BE49-F238E27FC236}">
                    <a16:creationId xmlns:a16="http://schemas.microsoft.com/office/drawing/2014/main" id="{E3F646BA-08B8-439E-700C-4ECE81BCC5B3}"/>
                  </a:ext>
                </a:extLst>
              </p:cNvPr>
              <p:cNvSpPr/>
              <p:nvPr/>
            </p:nvSpPr>
            <p:spPr>
              <a:xfrm>
                <a:off x="9239467" y="6666407"/>
                <a:ext cx="338455" cy="702310"/>
              </a:xfrm>
              <a:custGeom>
                <a:avLst/>
                <a:gdLst/>
                <a:ahLst/>
                <a:cxnLst/>
                <a:rect l="l" t="t" r="r" b="b"/>
                <a:pathLst>
                  <a:path w="338454" h="702309">
                    <a:moveTo>
                      <a:pt x="14160" y="701878"/>
                    </a:moveTo>
                    <a:lnTo>
                      <a:pt x="14160" y="0"/>
                    </a:lnTo>
                    <a:lnTo>
                      <a:pt x="0" y="0"/>
                    </a:lnTo>
                    <a:lnTo>
                      <a:pt x="338366" y="0"/>
                    </a:lnTo>
                    <a:lnTo>
                      <a:pt x="324192" y="0"/>
                    </a:lnTo>
                    <a:lnTo>
                      <a:pt x="324192" y="701878"/>
                    </a:lnTo>
                  </a:path>
                </a:pathLst>
              </a:custGeom>
              <a:ln w="2832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3" name="object 102">
                <a:extLst>
                  <a:ext uri="{FF2B5EF4-FFF2-40B4-BE49-F238E27FC236}">
                    <a16:creationId xmlns:a16="http://schemas.microsoft.com/office/drawing/2014/main" id="{84F74F07-26E9-0A4D-492F-578CC7831738}"/>
                  </a:ext>
                </a:extLst>
              </p:cNvPr>
              <p:cNvSpPr/>
              <p:nvPr/>
            </p:nvSpPr>
            <p:spPr>
              <a:xfrm>
                <a:off x="9061625" y="7368286"/>
                <a:ext cx="1907539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07540">
                    <a:moveTo>
                      <a:pt x="0" y="0"/>
                    </a:moveTo>
                    <a:lnTo>
                      <a:pt x="1907425" y="0"/>
                    </a:lnTo>
                  </a:path>
                </a:pathLst>
              </a:custGeom>
              <a:ln w="1888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64" name="object 103">
              <a:extLst>
                <a:ext uri="{FF2B5EF4-FFF2-40B4-BE49-F238E27FC236}">
                  <a16:creationId xmlns:a16="http://schemas.microsoft.com/office/drawing/2014/main" id="{4640744F-AC8D-4336-DE72-496FE459650C}"/>
                </a:ext>
              </a:extLst>
            </p:cNvPr>
            <p:cNvSpPr txBox="1"/>
            <p:nvPr/>
          </p:nvSpPr>
          <p:spPr>
            <a:xfrm>
              <a:off x="8905347" y="3858829"/>
              <a:ext cx="127000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b="1" spc="20" dirty="0">
                  <a:latin typeface="Arial"/>
                  <a:cs typeface="Arial"/>
                </a:rPr>
                <a:t>0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65" name="object 104">
              <a:extLst>
                <a:ext uri="{FF2B5EF4-FFF2-40B4-BE49-F238E27FC236}">
                  <a16:creationId xmlns:a16="http://schemas.microsoft.com/office/drawing/2014/main" id="{A9D18962-1589-E522-952C-1F09D638184C}"/>
                </a:ext>
              </a:extLst>
            </p:cNvPr>
            <p:cNvSpPr txBox="1"/>
            <p:nvPr/>
          </p:nvSpPr>
          <p:spPr>
            <a:xfrm>
              <a:off x="8803845" y="3001027"/>
              <a:ext cx="229235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b="1" spc="-25" dirty="0">
                  <a:latin typeface="Arial"/>
                  <a:cs typeface="Arial"/>
                </a:rPr>
                <a:t>50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66" name="object 105">
              <a:extLst>
                <a:ext uri="{FF2B5EF4-FFF2-40B4-BE49-F238E27FC236}">
                  <a16:creationId xmlns:a16="http://schemas.microsoft.com/office/drawing/2014/main" id="{AAB18E7D-C470-8B3D-BDC2-F382C7B2A1C5}"/>
                </a:ext>
              </a:extLst>
            </p:cNvPr>
            <p:cNvSpPr txBox="1"/>
            <p:nvPr/>
          </p:nvSpPr>
          <p:spPr>
            <a:xfrm>
              <a:off x="8702342" y="2143408"/>
              <a:ext cx="330835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b="1" spc="-25" dirty="0">
                  <a:latin typeface="Arial"/>
                  <a:cs typeface="Arial"/>
                </a:rPr>
                <a:t>100</a:t>
              </a:r>
              <a:endParaRPr sz="1400">
                <a:latin typeface="Arial"/>
                <a:cs typeface="Arial"/>
              </a:endParaRPr>
            </a:p>
          </p:txBody>
        </p:sp>
        <p:grpSp>
          <p:nvGrpSpPr>
            <p:cNvPr id="167" name="object 106">
              <a:extLst>
                <a:ext uri="{FF2B5EF4-FFF2-40B4-BE49-F238E27FC236}">
                  <a16:creationId xmlns:a16="http://schemas.microsoft.com/office/drawing/2014/main" id="{9EC1A01E-E681-9061-2F75-954C6D75FF45}"/>
                </a:ext>
              </a:extLst>
            </p:cNvPr>
            <p:cNvGrpSpPr/>
            <p:nvPr/>
          </p:nvGrpSpPr>
          <p:grpSpPr>
            <a:xfrm>
              <a:off x="9028903" y="2078699"/>
              <a:ext cx="1682750" cy="1926589"/>
              <a:chOff x="8981278" y="5460875"/>
              <a:chExt cx="1682750" cy="1926589"/>
            </a:xfrm>
          </p:grpSpPr>
          <p:sp>
            <p:nvSpPr>
              <p:cNvPr id="168" name="object 107">
                <a:extLst>
                  <a:ext uri="{FF2B5EF4-FFF2-40B4-BE49-F238E27FC236}">
                    <a16:creationId xmlns:a16="http://schemas.microsoft.com/office/drawing/2014/main" id="{CFAC8D80-25BC-BC90-364F-BB951437C885}"/>
                  </a:ext>
                </a:extLst>
              </p:cNvPr>
              <p:cNvSpPr/>
              <p:nvPr/>
            </p:nvSpPr>
            <p:spPr>
              <a:xfrm>
                <a:off x="8990803" y="5470400"/>
                <a:ext cx="80645" cy="1907539"/>
              </a:xfrm>
              <a:custGeom>
                <a:avLst/>
                <a:gdLst/>
                <a:ahLst/>
                <a:cxnLst/>
                <a:rect l="l" t="t" r="r" b="b"/>
                <a:pathLst>
                  <a:path w="80645" h="1907540">
                    <a:moveTo>
                      <a:pt x="80264" y="525614"/>
                    </a:moveTo>
                    <a:lnTo>
                      <a:pt x="36195" y="525614"/>
                    </a:lnTo>
                  </a:path>
                  <a:path w="80645" h="1907540">
                    <a:moveTo>
                      <a:pt x="80264" y="610590"/>
                    </a:moveTo>
                    <a:lnTo>
                      <a:pt x="36195" y="610590"/>
                    </a:lnTo>
                  </a:path>
                  <a:path w="80645" h="1907540">
                    <a:moveTo>
                      <a:pt x="80264" y="697141"/>
                    </a:moveTo>
                    <a:lnTo>
                      <a:pt x="36195" y="697141"/>
                    </a:lnTo>
                  </a:path>
                  <a:path w="80645" h="1907540">
                    <a:moveTo>
                      <a:pt x="80264" y="782129"/>
                    </a:moveTo>
                    <a:lnTo>
                      <a:pt x="36195" y="782129"/>
                    </a:lnTo>
                  </a:path>
                  <a:path w="80645" h="1907540">
                    <a:moveTo>
                      <a:pt x="80264" y="868680"/>
                    </a:moveTo>
                    <a:lnTo>
                      <a:pt x="36195" y="868680"/>
                    </a:lnTo>
                  </a:path>
                  <a:path w="80645" h="1907540">
                    <a:moveTo>
                      <a:pt x="80264" y="953655"/>
                    </a:moveTo>
                    <a:lnTo>
                      <a:pt x="36195" y="953655"/>
                    </a:lnTo>
                  </a:path>
                  <a:path w="80645" h="1907540">
                    <a:moveTo>
                      <a:pt x="80264" y="1125194"/>
                    </a:moveTo>
                    <a:lnTo>
                      <a:pt x="36195" y="1125194"/>
                    </a:lnTo>
                  </a:path>
                  <a:path w="80645" h="1907540">
                    <a:moveTo>
                      <a:pt x="80264" y="1211745"/>
                    </a:moveTo>
                    <a:lnTo>
                      <a:pt x="36195" y="1211745"/>
                    </a:lnTo>
                  </a:path>
                  <a:path w="80645" h="1907540">
                    <a:moveTo>
                      <a:pt x="80264" y="1296733"/>
                    </a:moveTo>
                    <a:lnTo>
                      <a:pt x="36195" y="1296733"/>
                    </a:lnTo>
                  </a:path>
                  <a:path w="80645" h="1907540">
                    <a:moveTo>
                      <a:pt x="80264" y="1383284"/>
                    </a:moveTo>
                    <a:lnTo>
                      <a:pt x="36195" y="1383284"/>
                    </a:lnTo>
                  </a:path>
                  <a:path w="80645" h="1907540">
                    <a:moveTo>
                      <a:pt x="80264" y="1468259"/>
                    </a:moveTo>
                    <a:lnTo>
                      <a:pt x="36195" y="1468259"/>
                    </a:lnTo>
                  </a:path>
                  <a:path w="80645" h="1907540">
                    <a:moveTo>
                      <a:pt x="80264" y="1554822"/>
                    </a:moveTo>
                    <a:lnTo>
                      <a:pt x="36195" y="1554822"/>
                    </a:lnTo>
                  </a:path>
                  <a:path w="80645" h="1907540">
                    <a:moveTo>
                      <a:pt x="80264" y="1639798"/>
                    </a:moveTo>
                    <a:lnTo>
                      <a:pt x="36195" y="1639798"/>
                    </a:lnTo>
                  </a:path>
                  <a:path w="80645" h="1907540">
                    <a:moveTo>
                      <a:pt x="80264" y="1726349"/>
                    </a:moveTo>
                    <a:lnTo>
                      <a:pt x="36195" y="1726349"/>
                    </a:lnTo>
                  </a:path>
                  <a:path w="80645" h="1907540">
                    <a:moveTo>
                      <a:pt x="80264" y="1811337"/>
                    </a:moveTo>
                    <a:lnTo>
                      <a:pt x="36195" y="1811337"/>
                    </a:lnTo>
                  </a:path>
                  <a:path w="80645" h="1907540">
                    <a:moveTo>
                      <a:pt x="80264" y="1040218"/>
                    </a:moveTo>
                    <a:lnTo>
                      <a:pt x="0" y="1040218"/>
                    </a:lnTo>
                  </a:path>
                  <a:path w="80645" h="1907540">
                    <a:moveTo>
                      <a:pt x="80264" y="1897888"/>
                    </a:moveTo>
                    <a:lnTo>
                      <a:pt x="0" y="1897888"/>
                    </a:lnTo>
                  </a:path>
                  <a:path w="80645" h="1907540">
                    <a:moveTo>
                      <a:pt x="80264" y="11010"/>
                    </a:moveTo>
                    <a:lnTo>
                      <a:pt x="36195" y="11010"/>
                    </a:lnTo>
                  </a:path>
                  <a:path w="80645" h="1907540">
                    <a:moveTo>
                      <a:pt x="80264" y="95986"/>
                    </a:moveTo>
                    <a:lnTo>
                      <a:pt x="36195" y="95986"/>
                    </a:lnTo>
                  </a:path>
                  <a:path w="80645" h="1907540">
                    <a:moveTo>
                      <a:pt x="80264" y="267525"/>
                    </a:moveTo>
                    <a:lnTo>
                      <a:pt x="36195" y="267525"/>
                    </a:lnTo>
                  </a:path>
                  <a:path w="80645" h="1907540">
                    <a:moveTo>
                      <a:pt x="80264" y="354076"/>
                    </a:moveTo>
                    <a:lnTo>
                      <a:pt x="36195" y="354076"/>
                    </a:lnTo>
                  </a:path>
                  <a:path w="80645" h="1907540">
                    <a:moveTo>
                      <a:pt x="80264" y="439064"/>
                    </a:moveTo>
                    <a:lnTo>
                      <a:pt x="36195" y="439064"/>
                    </a:lnTo>
                  </a:path>
                  <a:path w="80645" h="1907540">
                    <a:moveTo>
                      <a:pt x="80264" y="182549"/>
                    </a:moveTo>
                    <a:lnTo>
                      <a:pt x="0" y="182549"/>
                    </a:lnTo>
                  </a:path>
                  <a:path w="80645" h="1907540">
                    <a:moveTo>
                      <a:pt x="80264" y="1907324"/>
                    </a:moveTo>
                    <a:lnTo>
                      <a:pt x="80264" y="0"/>
                    </a:lnTo>
                  </a:path>
                </a:pathLst>
              </a:custGeom>
              <a:ln w="1888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" name="object 108">
                <a:extLst>
                  <a:ext uri="{FF2B5EF4-FFF2-40B4-BE49-F238E27FC236}">
                    <a16:creationId xmlns:a16="http://schemas.microsoft.com/office/drawing/2014/main" id="{AACFB76A-6EC5-56DB-27A9-1DDAB6F5ACA9}"/>
                  </a:ext>
                </a:extLst>
              </p:cNvPr>
              <p:cNvSpPr/>
              <p:nvPr/>
            </p:nvSpPr>
            <p:spPr>
              <a:xfrm>
                <a:off x="10577182" y="5656092"/>
                <a:ext cx="81915" cy="532130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532129">
                    <a:moveTo>
                      <a:pt x="0" y="0"/>
                    </a:moveTo>
                    <a:lnTo>
                      <a:pt x="81838" y="0"/>
                    </a:lnTo>
                    <a:lnTo>
                      <a:pt x="40919" y="0"/>
                    </a:lnTo>
                    <a:lnTo>
                      <a:pt x="40919" y="531914"/>
                    </a:lnTo>
                    <a:lnTo>
                      <a:pt x="0" y="531914"/>
                    </a:lnTo>
                    <a:lnTo>
                      <a:pt x="81838" y="531914"/>
                    </a:lnTo>
                  </a:path>
                </a:pathLst>
              </a:custGeom>
              <a:ln w="943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0" name="object 109">
                <a:extLst>
                  <a:ext uri="{FF2B5EF4-FFF2-40B4-BE49-F238E27FC236}">
                    <a16:creationId xmlns:a16="http://schemas.microsoft.com/office/drawing/2014/main" id="{B3CFC293-6E82-691F-B6BA-6D88E43C9F13}"/>
                  </a:ext>
                </a:extLst>
              </p:cNvPr>
              <p:cNvSpPr/>
              <p:nvPr/>
            </p:nvSpPr>
            <p:spPr>
              <a:xfrm>
                <a:off x="10224654" y="5907886"/>
                <a:ext cx="81915" cy="651510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651509">
                    <a:moveTo>
                      <a:pt x="0" y="0"/>
                    </a:moveTo>
                    <a:lnTo>
                      <a:pt x="81838" y="0"/>
                    </a:lnTo>
                    <a:lnTo>
                      <a:pt x="40919" y="0"/>
                    </a:lnTo>
                    <a:lnTo>
                      <a:pt x="40919" y="651510"/>
                    </a:lnTo>
                    <a:lnTo>
                      <a:pt x="0" y="651510"/>
                    </a:lnTo>
                    <a:lnTo>
                      <a:pt x="81838" y="651510"/>
                    </a:lnTo>
                  </a:path>
                </a:pathLst>
              </a:custGeom>
              <a:ln w="943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1" name="object 110">
                <a:extLst>
                  <a:ext uri="{FF2B5EF4-FFF2-40B4-BE49-F238E27FC236}">
                    <a16:creationId xmlns:a16="http://schemas.microsoft.com/office/drawing/2014/main" id="{71B38C43-67D1-AD4D-1185-5D6EE6912EE7}"/>
                  </a:ext>
                </a:extLst>
              </p:cNvPr>
              <p:cNvSpPr/>
              <p:nvPr/>
            </p:nvSpPr>
            <p:spPr>
              <a:xfrm>
                <a:off x="9719467" y="5767825"/>
                <a:ext cx="81915" cy="77787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777875">
                    <a:moveTo>
                      <a:pt x="0" y="0"/>
                    </a:moveTo>
                    <a:lnTo>
                      <a:pt x="81838" y="0"/>
                    </a:lnTo>
                    <a:lnTo>
                      <a:pt x="40919" y="0"/>
                    </a:lnTo>
                    <a:lnTo>
                      <a:pt x="40919" y="777405"/>
                    </a:lnTo>
                    <a:lnTo>
                      <a:pt x="0" y="777405"/>
                    </a:lnTo>
                    <a:lnTo>
                      <a:pt x="81838" y="777405"/>
                    </a:lnTo>
                  </a:path>
                </a:pathLst>
              </a:custGeom>
              <a:ln w="943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2" name="object 111">
                <a:extLst>
                  <a:ext uri="{FF2B5EF4-FFF2-40B4-BE49-F238E27FC236}">
                    <a16:creationId xmlns:a16="http://schemas.microsoft.com/office/drawing/2014/main" id="{2C770633-4345-D26A-61AC-7A9B734AB978}"/>
                  </a:ext>
                </a:extLst>
              </p:cNvPr>
              <p:cNvSpPr/>
              <p:nvPr/>
            </p:nvSpPr>
            <p:spPr>
              <a:xfrm>
                <a:off x="9366939" y="6402029"/>
                <a:ext cx="81915" cy="555625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555625">
                    <a:moveTo>
                      <a:pt x="0" y="0"/>
                    </a:moveTo>
                    <a:lnTo>
                      <a:pt x="81838" y="0"/>
                    </a:lnTo>
                    <a:lnTo>
                      <a:pt x="40919" y="0"/>
                    </a:lnTo>
                    <a:lnTo>
                      <a:pt x="40919" y="555523"/>
                    </a:lnTo>
                    <a:lnTo>
                      <a:pt x="0" y="555523"/>
                    </a:lnTo>
                    <a:lnTo>
                      <a:pt x="81838" y="555523"/>
                    </a:lnTo>
                  </a:path>
                </a:pathLst>
              </a:custGeom>
              <a:ln w="943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73" name="object 112">
              <a:extLst>
                <a:ext uri="{FF2B5EF4-FFF2-40B4-BE49-F238E27FC236}">
                  <a16:creationId xmlns:a16="http://schemas.microsoft.com/office/drawing/2014/main" id="{2D64E1F1-4502-430C-ED19-B5913FA6B411}"/>
                </a:ext>
              </a:extLst>
            </p:cNvPr>
            <p:cNvSpPr txBox="1"/>
            <p:nvPr/>
          </p:nvSpPr>
          <p:spPr>
            <a:xfrm>
              <a:off x="9153178" y="898300"/>
              <a:ext cx="1840864" cy="2768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50" b="1" dirty="0">
                  <a:latin typeface="Arial"/>
                  <a:cs typeface="Arial"/>
                </a:rPr>
                <a:t>Median</a:t>
              </a:r>
              <a:r>
                <a:rPr sz="1650" b="1" spc="-105" dirty="0">
                  <a:latin typeface="Arial"/>
                  <a:cs typeface="Arial"/>
                </a:rPr>
                <a:t> </a:t>
              </a:r>
              <a:r>
                <a:rPr sz="1650" b="1" dirty="0">
                  <a:latin typeface="Arial"/>
                  <a:cs typeface="Arial"/>
                </a:rPr>
                <a:t>Decay</a:t>
              </a:r>
              <a:r>
                <a:rPr sz="1650" b="1" spc="-105" dirty="0">
                  <a:latin typeface="Arial"/>
                  <a:cs typeface="Arial"/>
                </a:rPr>
                <a:t> </a:t>
              </a:r>
              <a:r>
                <a:rPr sz="1650" b="1" spc="-25" dirty="0">
                  <a:latin typeface="Arial"/>
                  <a:cs typeface="Arial"/>
                </a:rPr>
                <a:t>Tau</a:t>
              </a:r>
              <a:endParaRPr sz="1650">
                <a:latin typeface="Arial"/>
                <a:cs typeface="Arial"/>
              </a:endParaRPr>
            </a:p>
          </p:txBody>
        </p:sp>
        <p:sp>
          <p:nvSpPr>
            <p:cNvPr id="174" name="object 113">
              <a:extLst>
                <a:ext uri="{FF2B5EF4-FFF2-40B4-BE49-F238E27FC236}">
                  <a16:creationId xmlns:a16="http://schemas.microsoft.com/office/drawing/2014/main" id="{763D0583-4026-BDCC-89FA-64BB1CF8BBAF}"/>
                </a:ext>
              </a:extLst>
            </p:cNvPr>
            <p:cNvSpPr txBox="1"/>
            <p:nvPr/>
          </p:nvSpPr>
          <p:spPr>
            <a:xfrm>
              <a:off x="8441921" y="2630928"/>
              <a:ext cx="229870" cy="779780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00" b="1" dirty="0">
                  <a:latin typeface="Arial"/>
                  <a:cs typeface="Arial"/>
                </a:rPr>
                <a:t>Tau</a:t>
              </a:r>
              <a:r>
                <a:rPr sz="1400" b="1" spc="20" dirty="0">
                  <a:latin typeface="Arial"/>
                  <a:cs typeface="Arial"/>
                </a:rPr>
                <a:t> </a:t>
              </a:r>
              <a:r>
                <a:rPr sz="1400" b="1" spc="-20" dirty="0">
                  <a:latin typeface="Arial"/>
                  <a:cs typeface="Arial"/>
                </a:rPr>
                <a:t>(ms)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75" name="object 114">
              <a:extLst>
                <a:ext uri="{FF2B5EF4-FFF2-40B4-BE49-F238E27FC236}">
                  <a16:creationId xmlns:a16="http://schemas.microsoft.com/office/drawing/2014/main" id="{D8CF39FA-0F3B-6794-ABE9-E233E7051EB1}"/>
                </a:ext>
              </a:extLst>
            </p:cNvPr>
            <p:cNvSpPr/>
            <p:nvPr/>
          </p:nvSpPr>
          <p:spPr>
            <a:xfrm>
              <a:off x="9455482" y="1623974"/>
              <a:ext cx="857885" cy="111760"/>
            </a:xfrm>
            <a:custGeom>
              <a:avLst/>
              <a:gdLst/>
              <a:ahLst/>
              <a:cxnLst/>
              <a:rect l="l" t="t" r="r" b="b"/>
              <a:pathLst>
                <a:path w="857884" h="111760">
                  <a:moveTo>
                    <a:pt x="0" y="111734"/>
                  </a:moveTo>
                  <a:lnTo>
                    <a:pt x="0" y="0"/>
                  </a:lnTo>
                  <a:lnTo>
                    <a:pt x="857719" y="0"/>
                  </a:lnTo>
                  <a:lnTo>
                    <a:pt x="857719" y="111734"/>
                  </a:lnTo>
                </a:path>
              </a:pathLst>
            </a:custGeom>
            <a:ln w="188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15">
              <a:extLst>
                <a:ext uri="{FF2B5EF4-FFF2-40B4-BE49-F238E27FC236}">
                  <a16:creationId xmlns:a16="http://schemas.microsoft.com/office/drawing/2014/main" id="{B72F56C7-7E53-0D00-1742-464618F143D9}"/>
                </a:ext>
              </a:extLst>
            </p:cNvPr>
            <p:cNvSpPr txBox="1"/>
            <p:nvPr/>
          </p:nvSpPr>
          <p:spPr>
            <a:xfrm>
              <a:off x="9733831" y="1371945"/>
              <a:ext cx="299720" cy="2089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spc="-25" dirty="0">
                  <a:latin typeface="Segoe UI Symbol"/>
                  <a:cs typeface="Segoe UI Symbol"/>
                </a:rPr>
                <a:t>✱✱</a:t>
              </a:r>
              <a:endParaRPr sz="1200">
                <a:latin typeface="Segoe UI Symbol"/>
                <a:cs typeface="Segoe UI Symbol"/>
              </a:endParaRPr>
            </a:p>
          </p:txBody>
        </p:sp>
        <p:sp>
          <p:nvSpPr>
            <p:cNvPr id="177" name="object 116">
              <a:extLst>
                <a:ext uri="{FF2B5EF4-FFF2-40B4-BE49-F238E27FC236}">
                  <a16:creationId xmlns:a16="http://schemas.microsoft.com/office/drawing/2014/main" id="{0E86F6E2-9FB7-4143-8A31-62BEEEE2AD98}"/>
                </a:ext>
              </a:extLst>
            </p:cNvPr>
            <p:cNvSpPr/>
            <p:nvPr/>
          </p:nvSpPr>
          <p:spPr>
            <a:xfrm>
              <a:off x="9455482" y="2050452"/>
              <a:ext cx="353060" cy="857885"/>
            </a:xfrm>
            <a:custGeom>
              <a:avLst/>
              <a:gdLst/>
              <a:ahLst/>
              <a:cxnLst/>
              <a:rect l="l" t="t" r="r" b="b"/>
              <a:pathLst>
                <a:path w="353059" h="857885">
                  <a:moveTo>
                    <a:pt x="0" y="857669"/>
                  </a:moveTo>
                  <a:lnTo>
                    <a:pt x="0" y="0"/>
                  </a:lnTo>
                  <a:lnTo>
                    <a:pt x="352526" y="0"/>
                  </a:lnTo>
                  <a:lnTo>
                    <a:pt x="352526" y="223469"/>
                  </a:lnTo>
                </a:path>
              </a:pathLst>
            </a:custGeom>
            <a:ln w="188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17">
              <a:extLst>
                <a:ext uri="{FF2B5EF4-FFF2-40B4-BE49-F238E27FC236}">
                  <a16:creationId xmlns:a16="http://schemas.microsoft.com/office/drawing/2014/main" id="{CAA474DE-4F35-0859-5927-1EE071FB6B63}"/>
                </a:ext>
              </a:extLst>
            </p:cNvPr>
            <p:cNvSpPr txBox="1"/>
            <p:nvPr/>
          </p:nvSpPr>
          <p:spPr>
            <a:xfrm>
              <a:off x="9482012" y="1798524"/>
              <a:ext cx="299720" cy="2089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spc="-25" dirty="0">
                  <a:latin typeface="Segoe UI Symbol"/>
                  <a:cs typeface="Segoe UI Symbol"/>
                </a:rPr>
                <a:t>✱✱</a:t>
              </a:r>
              <a:endParaRPr sz="1200">
                <a:latin typeface="Segoe UI Symbol"/>
                <a:cs typeface="Segoe UI Symbol"/>
              </a:endParaRPr>
            </a:p>
          </p:txBody>
        </p:sp>
        <p:sp>
          <p:nvSpPr>
            <p:cNvPr id="179" name="object 118">
              <a:extLst>
                <a:ext uri="{FF2B5EF4-FFF2-40B4-BE49-F238E27FC236}">
                  <a16:creationId xmlns:a16="http://schemas.microsoft.com/office/drawing/2014/main" id="{B687E75D-C94C-F0AA-1042-7263995B7E2E}"/>
                </a:ext>
              </a:extLst>
            </p:cNvPr>
            <p:cNvSpPr/>
            <p:nvPr/>
          </p:nvSpPr>
          <p:spPr>
            <a:xfrm>
              <a:off x="10313197" y="2050452"/>
              <a:ext cx="353060" cy="363855"/>
            </a:xfrm>
            <a:custGeom>
              <a:avLst/>
              <a:gdLst/>
              <a:ahLst/>
              <a:cxnLst/>
              <a:rect l="l" t="t" r="r" b="b"/>
              <a:pathLst>
                <a:path w="353059" h="363854">
                  <a:moveTo>
                    <a:pt x="0" y="363524"/>
                  </a:moveTo>
                  <a:lnTo>
                    <a:pt x="0" y="0"/>
                  </a:lnTo>
                  <a:lnTo>
                    <a:pt x="352526" y="0"/>
                  </a:lnTo>
                  <a:lnTo>
                    <a:pt x="352526" y="111734"/>
                  </a:lnTo>
                </a:path>
              </a:pathLst>
            </a:custGeom>
            <a:ln w="188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19">
              <a:extLst>
                <a:ext uri="{FF2B5EF4-FFF2-40B4-BE49-F238E27FC236}">
                  <a16:creationId xmlns:a16="http://schemas.microsoft.com/office/drawing/2014/main" id="{865858B0-D43A-26E1-8A82-A575513E7E30}"/>
                </a:ext>
              </a:extLst>
            </p:cNvPr>
            <p:cNvSpPr txBox="1"/>
            <p:nvPr/>
          </p:nvSpPr>
          <p:spPr>
            <a:xfrm>
              <a:off x="10380737" y="1759199"/>
              <a:ext cx="219075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400" spc="-25" dirty="0">
                  <a:latin typeface="Arial"/>
                  <a:cs typeface="Arial"/>
                </a:rPr>
                <a:t>ns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81" name="object 120">
              <a:extLst>
                <a:ext uri="{FF2B5EF4-FFF2-40B4-BE49-F238E27FC236}">
                  <a16:creationId xmlns:a16="http://schemas.microsoft.com/office/drawing/2014/main" id="{6FABB2BB-C3BE-4F66-C029-7BD6142AFB04}"/>
                </a:ext>
              </a:extLst>
            </p:cNvPr>
            <p:cNvSpPr txBox="1"/>
            <p:nvPr/>
          </p:nvSpPr>
          <p:spPr>
            <a:xfrm>
              <a:off x="9142052" y="4063160"/>
              <a:ext cx="855344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35"/>
                </a:spcBef>
              </a:pPr>
              <a:r>
                <a:rPr sz="1400" b="1" i="1" spc="-10" dirty="0">
                  <a:latin typeface="Arial"/>
                  <a:cs typeface="Arial"/>
                </a:rPr>
                <a:t>Slc6a1</a:t>
              </a:r>
              <a:r>
                <a:rPr sz="1575" b="1" spc="-15" baseline="31746" dirty="0">
                  <a:latin typeface="Arial"/>
                  <a:cs typeface="Arial"/>
                </a:rPr>
                <a:t>+/+</a:t>
              </a:r>
              <a:endParaRPr sz="1575" baseline="31746">
                <a:latin typeface="Arial"/>
                <a:cs typeface="Arial"/>
              </a:endParaRPr>
            </a:p>
          </p:txBody>
        </p:sp>
        <p:sp>
          <p:nvSpPr>
            <p:cNvPr id="182" name="object 121">
              <a:extLst>
                <a:ext uri="{FF2B5EF4-FFF2-40B4-BE49-F238E27FC236}">
                  <a16:creationId xmlns:a16="http://schemas.microsoft.com/office/drawing/2014/main" id="{2BC52766-46A7-6C1A-C63E-1627062BD453}"/>
                </a:ext>
              </a:extLst>
            </p:cNvPr>
            <p:cNvSpPr txBox="1"/>
            <p:nvPr/>
          </p:nvSpPr>
          <p:spPr>
            <a:xfrm>
              <a:off x="10168160" y="3984390"/>
              <a:ext cx="1178560" cy="2444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35"/>
                </a:spcBef>
              </a:pPr>
              <a:r>
                <a:rPr sz="2100" b="1" i="1" spc="-15" baseline="-23809" dirty="0">
                  <a:latin typeface="Arial"/>
                  <a:cs typeface="Arial"/>
                </a:rPr>
                <a:t>Slc6a1</a:t>
              </a:r>
              <a:r>
                <a:rPr sz="1050" b="1" spc="-10" dirty="0">
                  <a:latin typeface="Arial"/>
                  <a:cs typeface="Arial"/>
                </a:rPr>
                <a:t>+/S295L</a:t>
              </a:r>
              <a:endParaRPr sz="1050">
                <a:latin typeface="Arial"/>
                <a:cs typeface="Arial"/>
              </a:endParaRPr>
            </a:p>
          </p:txBody>
        </p:sp>
      </p:grpSp>
      <p:pic>
        <p:nvPicPr>
          <p:cNvPr id="217" name="Picture 216">
            <a:extLst>
              <a:ext uri="{FF2B5EF4-FFF2-40B4-BE49-F238E27FC236}">
                <a16:creationId xmlns:a16="http://schemas.microsoft.com/office/drawing/2014/main" id="{F17F9FBA-2B9B-4EF9-88CA-3D25F2030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4276" y="1441053"/>
            <a:ext cx="2767483" cy="3325535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F290640B-F092-5AE7-4C86-3CA07EFCA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533" y="1441053"/>
            <a:ext cx="5443855" cy="3644422"/>
          </a:xfrm>
          <a:prstGeom prst="rect">
            <a:avLst/>
          </a:prstGeom>
        </p:spPr>
      </p:pic>
      <p:sp>
        <p:nvSpPr>
          <p:cNvPr id="219" name="TextBox 218">
            <a:extLst>
              <a:ext uri="{FF2B5EF4-FFF2-40B4-BE49-F238E27FC236}">
                <a16:creationId xmlns:a16="http://schemas.microsoft.com/office/drawing/2014/main" id="{7FFEFEC5-8BEB-99C5-B21E-63489ADA1A4E}"/>
              </a:ext>
            </a:extLst>
          </p:cNvPr>
          <p:cNvSpPr txBox="1"/>
          <p:nvPr/>
        </p:nvSpPr>
        <p:spPr>
          <a:xfrm>
            <a:off x="1326921" y="1676465"/>
            <a:ext cx="3824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Average Evoked IPSC (Normalized)</a:t>
            </a:r>
          </a:p>
        </p:txBody>
      </p:sp>
      <p:sp>
        <p:nvSpPr>
          <p:cNvPr id="220" name="object 243">
            <a:extLst>
              <a:ext uri="{FF2B5EF4-FFF2-40B4-BE49-F238E27FC236}">
                <a16:creationId xmlns:a16="http://schemas.microsoft.com/office/drawing/2014/main" id="{3982B1B8-71EE-2024-B243-87F6D0F1BC04}"/>
              </a:ext>
            </a:extLst>
          </p:cNvPr>
          <p:cNvSpPr txBox="1"/>
          <p:nvPr/>
        </p:nvSpPr>
        <p:spPr>
          <a:xfrm>
            <a:off x="6569726" y="5224586"/>
            <a:ext cx="5321158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latin typeface="Arial"/>
                <a:cs typeface="Arial"/>
              </a:rPr>
              <a:t>Bar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graphs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represent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medians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with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IQR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with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Kruskal-Wallis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test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with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Dunn’s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multiple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comparisons.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**P&lt;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.01.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BC900-8F32-FF6C-53D9-023D751D4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28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Tiagabine Prolonged </a:t>
            </a:r>
            <a:r>
              <a:rPr lang="en-US" sz="3200" dirty="0" err="1"/>
              <a:t>eIPSC</a:t>
            </a:r>
            <a:r>
              <a:rPr lang="en-US" sz="3200" dirty="0"/>
              <a:t> Decay Strongly in </a:t>
            </a:r>
            <a:r>
              <a:rPr lang="en-US" sz="3200" i="1" dirty="0"/>
              <a:t>Slc6a1</a:t>
            </a:r>
            <a:r>
              <a:rPr lang="en-US" sz="3200" baseline="30000" dirty="0"/>
              <a:t>+/+</a:t>
            </a:r>
            <a:r>
              <a:rPr lang="en-US" sz="3200" dirty="0"/>
              <a:t> Mice, Weakly in </a:t>
            </a:r>
            <a:r>
              <a:rPr lang="en-US" sz="3200" i="1" dirty="0"/>
              <a:t>Slc6a1</a:t>
            </a:r>
            <a:r>
              <a:rPr lang="en-US" sz="3200" baseline="30000" dirty="0"/>
              <a:t>+/S295L</a:t>
            </a:r>
            <a:r>
              <a:rPr lang="en-US" sz="3200" dirty="0"/>
              <a:t> Mice</a:t>
            </a:r>
          </a:p>
        </p:txBody>
      </p:sp>
    </p:spTree>
    <p:extLst>
      <p:ext uri="{BB962C8B-B14F-4D97-AF65-F5344CB8AC3E}">
        <p14:creationId xmlns:p14="http://schemas.microsoft.com/office/powerpoint/2010/main" val="978782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77EC568-C8FA-700E-56DB-41FE74674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090" y="1542677"/>
            <a:ext cx="4410077" cy="23368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1DAD3B-2640-6E11-80FF-32E1D55AB1DA}"/>
              </a:ext>
            </a:extLst>
          </p:cNvPr>
          <p:cNvSpPr txBox="1"/>
          <p:nvPr/>
        </p:nvSpPr>
        <p:spPr>
          <a:xfrm>
            <a:off x="566746" y="1151607"/>
            <a:ext cx="4806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Average Evoked </a:t>
            </a:r>
            <a:r>
              <a:rPr lang="en-US" sz="2000" b="1" i="1" dirty="0"/>
              <a:t>Slc6a1</a:t>
            </a:r>
            <a:r>
              <a:rPr lang="en-US" sz="2000" b="1" baseline="30000" dirty="0"/>
              <a:t>+/+</a:t>
            </a:r>
            <a:r>
              <a:rPr lang="en-US" sz="2000" b="1" dirty="0"/>
              <a:t> IPSC (Normalized)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8EB95E5-ABC9-58A8-5773-D757AF48A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090" y="4337382"/>
            <a:ext cx="4410074" cy="23368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AB1B40-E6DE-D765-61E0-AC553AB59F52}"/>
              </a:ext>
            </a:extLst>
          </p:cNvPr>
          <p:cNvSpPr txBox="1"/>
          <p:nvPr/>
        </p:nvSpPr>
        <p:spPr>
          <a:xfrm>
            <a:off x="838200" y="3934650"/>
            <a:ext cx="3824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Average Evoked IPSC (Normalized)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8C8093-F907-11BB-4460-0379B42E43AA}"/>
              </a:ext>
            </a:extLst>
          </p:cNvPr>
          <p:cNvSpPr/>
          <p:nvPr/>
        </p:nvSpPr>
        <p:spPr>
          <a:xfrm>
            <a:off x="8521700" y="5367675"/>
            <a:ext cx="406400" cy="704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F2BFAD4-0E1F-FC7F-FBB7-B8FA0647B3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89629" r="58330" b="-2033"/>
          <a:stretch/>
        </p:blipFill>
        <p:spPr>
          <a:xfrm>
            <a:off x="7510274" y="5463263"/>
            <a:ext cx="2278251" cy="304800"/>
          </a:xfrm>
          <a:prstGeom prst="rect">
            <a:avLst/>
          </a:prstGeom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AE84AB1-B59B-6799-2CC3-AE7AFDC684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2260557"/>
              </p:ext>
            </p:extLst>
          </p:nvPr>
        </p:nvGraphicFramePr>
        <p:xfrm>
          <a:off x="6538913" y="1644650"/>
          <a:ext cx="4143885" cy="3651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8" imgW="3570385" imgH="3147026" progId="Prism10.Document">
                  <p:embed/>
                </p:oleObj>
              </mc:Choice>
              <mc:Fallback>
                <p:oleObj name="Prism 10" r:id="rId8" imgW="3570385" imgH="3147026" progId="Prism10.Document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AE84AB1-B59B-6799-2CC3-AE7AFDC684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38913" y="1644650"/>
                        <a:ext cx="4143885" cy="36519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Graphic 15">
            <a:extLst>
              <a:ext uri="{FF2B5EF4-FFF2-40B4-BE49-F238E27FC236}">
                <a16:creationId xmlns:a16="http://schemas.microsoft.com/office/drawing/2014/main" id="{6BAEA805-3246-EE5A-532E-47E43B0184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3819" t="90676" r="50410" b="-3080"/>
          <a:stretch/>
        </p:blipFill>
        <p:spPr>
          <a:xfrm>
            <a:off x="7510274" y="5746125"/>
            <a:ext cx="315549" cy="304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9EC14F-CCD3-2767-4F73-9B7FAEF5C574}"/>
              </a:ext>
            </a:extLst>
          </p:cNvPr>
          <p:cNvSpPr txBox="1"/>
          <p:nvPr/>
        </p:nvSpPr>
        <p:spPr>
          <a:xfrm>
            <a:off x="7775023" y="5746125"/>
            <a:ext cx="29514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Slc6a1</a:t>
            </a:r>
            <a:r>
              <a:rPr lang="en-US" sz="105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+/+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 + 40 </a:t>
            </a:r>
            <a:r>
              <a:rPr lang="en-US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 tiagabine (GAT-1 blocker)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B0F038-9E16-C0AE-7A3D-C639215C0A69}"/>
              </a:ext>
            </a:extLst>
          </p:cNvPr>
          <p:cNvSpPr txBox="1"/>
          <p:nvPr/>
        </p:nvSpPr>
        <p:spPr>
          <a:xfrm>
            <a:off x="5243385" y="6420474"/>
            <a:ext cx="6758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Amplitude change shown as mean with SEM with ANOVA with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Sidak’s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posthoc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***, *P&lt; .001, .05.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80367CC-927D-E36D-E8FB-F22A4ECEA712}"/>
              </a:ext>
            </a:extLst>
          </p:cNvPr>
          <p:cNvSpPr txBox="1">
            <a:spLocks/>
          </p:cNvSpPr>
          <p:nvPr/>
        </p:nvSpPr>
        <p:spPr>
          <a:xfrm>
            <a:off x="838200" y="64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Tiagabine Increases Amplitude of Successive </a:t>
            </a:r>
            <a:r>
              <a:rPr lang="en-US" dirty="0" err="1"/>
              <a:t>eIPSCs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469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E6444F-42D2-4E49-D5BD-8017A1CC5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624" y="4457702"/>
            <a:ext cx="4281870" cy="2285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9E8487-FF3F-DA5C-CF5A-2B582EBD6B89}"/>
              </a:ext>
            </a:extLst>
          </p:cNvPr>
          <p:cNvSpPr txBox="1"/>
          <p:nvPr/>
        </p:nvSpPr>
        <p:spPr>
          <a:xfrm>
            <a:off x="628682" y="4055375"/>
            <a:ext cx="5095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Average Evoked IPSC (Normalized) + Tiagabine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5ACF9B1-1BE3-9424-9B5E-556F8EA5F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67566" y="1747866"/>
            <a:ext cx="3586163" cy="42369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0F2B950-1FCB-8E32-4B8A-B018DE470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9733" y="1748504"/>
            <a:ext cx="4133652" cy="21903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2779F2-49A5-B50F-E2A8-90B86E94F16C}"/>
              </a:ext>
            </a:extLst>
          </p:cNvPr>
          <p:cNvSpPr txBox="1"/>
          <p:nvPr/>
        </p:nvSpPr>
        <p:spPr>
          <a:xfrm>
            <a:off x="1264497" y="1347756"/>
            <a:ext cx="3824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Average Evoked IPSC (Normalized)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4E05991-D8C4-D450-3908-07C786BE88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89629" r="2220" b="-2033"/>
          <a:stretch/>
        </p:blipFill>
        <p:spPr>
          <a:xfrm>
            <a:off x="6096000" y="6042745"/>
            <a:ext cx="5345974" cy="304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EFB575-360F-5FF3-9735-223315A19CD6}"/>
              </a:ext>
            </a:extLst>
          </p:cNvPr>
          <p:cNvSpPr txBox="1"/>
          <p:nvPr/>
        </p:nvSpPr>
        <p:spPr>
          <a:xfrm>
            <a:off x="5243385" y="6420474"/>
            <a:ext cx="6758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Amplitude change shown as mean with SEM with ANOVA with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Sidak’s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posthoc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***, *P&lt; .001, .05.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F8BC20-6FC5-CCD7-25F5-BE473F9AB3FB}"/>
              </a:ext>
            </a:extLst>
          </p:cNvPr>
          <p:cNvSpPr txBox="1"/>
          <p:nvPr/>
        </p:nvSpPr>
        <p:spPr>
          <a:xfrm>
            <a:off x="-319215" y="7811124"/>
            <a:ext cx="788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Amplitudes were normalized to the first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eIPSC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of each trace, and are shown as mean with SEM with ANOVA with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Sidak’s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posthoc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Rise time and decay are shown as medians with IQR with Kruskal-Wallis test (unpaired) or Friedman test (paired) with Dunn’s multiple comparisons. ****,***,**,*P&lt;.0001, .001, .01, .05.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996501-87B0-9298-8CB1-E7F0E0F7E0F3}"/>
              </a:ext>
            </a:extLst>
          </p:cNvPr>
          <p:cNvSpPr txBox="1">
            <a:spLocks/>
          </p:cNvSpPr>
          <p:nvPr/>
        </p:nvSpPr>
        <p:spPr>
          <a:xfrm>
            <a:off x="838200" y="64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Tiabagine</a:t>
            </a:r>
            <a:r>
              <a:rPr lang="en-US" dirty="0"/>
              <a:t> Increases Successive </a:t>
            </a:r>
            <a:r>
              <a:rPr lang="en-US" dirty="0" err="1"/>
              <a:t>eIPSC</a:t>
            </a:r>
            <a:r>
              <a:rPr lang="en-US" dirty="0"/>
              <a:t> Amplitude</a:t>
            </a:r>
          </a:p>
          <a:p>
            <a:r>
              <a:rPr lang="en-US" sz="3600" dirty="0"/>
              <a:t>in </a:t>
            </a:r>
            <a:r>
              <a:rPr lang="en-US" sz="3600" i="1" dirty="0"/>
              <a:t>Slc6a1</a:t>
            </a:r>
            <a:r>
              <a:rPr lang="en-US" sz="3600" baseline="30000" dirty="0"/>
              <a:t>+/+</a:t>
            </a:r>
            <a:r>
              <a:rPr lang="en-US" sz="3600" dirty="0"/>
              <a:t> and </a:t>
            </a:r>
            <a:r>
              <a:rPr lang="en-US" sz="3600" i="1" dirty="0"/>
              <a:t>Slc6a1</a:t>
            </a:r>
            <a:r>
              <a:rPr lang="en-US" sz="3600" baseline="30000" dirty="0"/>
              <a:t>+/S295L</a:t>
            </a:r>
            <a:r>
              <a:rPr lang="en-US" sz="3600" dirty="0"/>
              <a:t> Mice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8338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191BC-ED5B-7541-1106-CEC5CC97A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Successive IPSCs Show Prolonged Decay with Tiagabine and </a:t>
            </a:r>
            <a:r>
              <a:rPr lang="en-US" sz="3600" dirty="0"/>
              <a:t>in </a:t>
            </a:r>
            <a:r>
              <a:rPr lang="en-US" sz="3600" i="1" dirty="0"/>
              <a:t>Slc6a1</a:t>
            </a:r>
            <a:r>
              <a:rPr lang="en-US" sz="3600" baseline="30000" dirty="0"/>
              <a:t>+/S295L</a:t>
            </a:r>
            <a:r>
              <a:rPr lang="en-US" sz="3600" dirty="0"/>
              <a:t> Mice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77EC568-C8FA-700E-56DB-41FE74674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090" y="1542677"/>
            <a:ext cx="4410077" cy="23368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1DAD3B-2640-6E11-80FF-32E1D55AB1DA}"/>
              </a:ext>
            </a:extLst>
          </p:cNvPr>
          <p:cNvSpPr txBox="1"/>
          <p:nvPr/>
        </p:nvSpPr>
        <p:spPr>
          <a:xfrm>
            <a:off x="566746" y="1151607"/>
            <a:ext cx="4806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Average Evoked </a:t>
            </a:r>
            <a:r>
              <a:rPr lang="en-US" sz="2000" b="1" i="1" dirty="0"/>
              <a:t>Slc6a1</a:t>
            </a:r>
            <a:r>
              <a:rPr lang="en-US" sz="2000" b="1" baseline="30000" dirty="0"/>
              <a:t>+/+</a:t>
            </a:r>
            <a:r>
              <a:rPr lang="en-US" sz="2000" b="1" dirty="0"/>
              <a:t> IPSC (Normalized)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C1B7775F-AAAD-94BF-958C-69729C0D8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6717" y="1256927"/>
            <a:ext cx="1990725" cy="20955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D8BD898-E848-84C4-2451-E3A4C95E9D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26912" y="1256927"/>
            <a:ext cx="1943100" cy="20955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8EB95E5-ABC9-58A8-5773-D757AF48AB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5090" y="4337382"/>
            <a:ext cx="4410074" cy="23368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AB1B40-E6DE-D765-61E0-AC553AB59F52}"/>
              </a:ext>
            </a:extLst>
          </p:cNvPr>
          <p:cNvSpPr txBox="1"/>
          <p:nvPr/>
        </p:nvSpPr>
        <p:spPr>
          <a:xfrm>
            <a:off x="838200" y="3934650"/>
            <a:ext cx="3824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Average Evoked IPSC (Normalized)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6E4AC6D-F6B4-179F-6ED1-DCC0A1E6CA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26912" y="4051632"/>
            <a:ext cx="1952625" cy="207645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6FBEE35-B513-5B71-9F87-03570D9507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16716" y="4051632"/>
            <a:ext cx="1990725" cy="21621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B7F429C-57BA-A9F8-740E-7FE3FC95C79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89629" r="2220" b="-2033"/>
          <a:stretch/>
        </p:blipFill>
        <p:spPr>
          <a:xfrm>
            <a:off x="5700524" y="3470995"/>
            <a:ext cx="5345974" cy="30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0D5513-F4C0-EFCB-AAC3-D5E660E79BCA}"/>
              </a:ext>
            </a:extLst>
          </p:cNvPr>
          <p:cNvSpPr txBox="1"/>
          <p:nvPr/>
        </p:nvSpPr>
        <p:spPr>
          <a:xfrm>
            <a:off x="4430161" y="6310673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Decay shown as medians with IQR with Kruskal-Wallis test (unpaired) or Friedman test (paired) with Dunn’s multiple comparisons. ****,***,**,*P&lt;.0001, .001, .01, .05. </a:t>
            </a:r>
          </a:p>
        </p:txBody>
      </p:sp>
    </p:spTree>
    <p:extLst>
      <p:ext uri="{BB962C8B-B14F-4D97-AF65-F5344CB8AC3E}">
        <p14:creationId xmlns:p14="http://schemas.microsoft.com/office/powerpoint/2010/main" val="2495729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426BA06-C8BE-C686-BD34-9C63B3A36041}"/>
              </a:ext>
            </a:extLst>
          </p:cNvPr>
          <p:cNvGrpSpPr/>
          <p:nvPr/>
        </p:nvGrpSpPr>
        <p:grpSpPr>
          <a:xfrm>
            <a:off x="566746" y="1151607"/>
            <a:ext cx="9362082" cy="2757538"/>
            <a:chOff x="403239" y="4003377"/>
            <a:chExt cx="9362082" cy="2757538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B7AF361-A5D6-723A-CA7A-F2B2F5FCC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5090" y="4406531"/>
              <a:ext cx="4410077" cy="23543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DA0C5A-B771-3228-91D2-A552369CCAB6}"/>
                </a:ext>
              </a:extLst>
            </p:cNvPr>
            <p:cNvSpPr txBox="1"/>
            <p:nvPr/>
          </p:nvSpPr>
          <p:spPr>
            <a:xfrm>
              <a:off x="403239" y="4003377"/>
              <a:ext cx="51337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Average Evoked </a:t>
              </a:r>
              <a:r>
                <a:rPr lang="en-US" sz="2000" b="1" i="1" dirty="0"/>
                <a:t>Slc6a1</a:t>
              </a:r>
              <a:r>
                <a:rPr lang="en-US" sz="2000" b="1" baseline="30000" dirty="0"/>
                <a:t>+/S295L</a:t>
              </a:r>
              <a:r>
                <a:rPr lang="en-US" sz="2000" b="1" dirty="0"/>
                <a:t> IPSC (Normalized)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2AA8AE12-3C70-C3E5-D91B-5AB55CC66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98087" y="4403487"/>
              <a:ext cx="2028825" cy="2095500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B72D0B66-635C-F7DA-920A-3A42BF248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36496" y="4403487"/>
              <a:ext cx="2028825" cy="2095500"/>
            </a:xfrm>
            <a:prstGeom prst="rect">
              <a:avLst/>
            </a:prstGeom>
          </p:spPr>
        </p:pic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1FAF90E5-6B03-81EF-C0FE-CE942090DC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9074" y="4398805"/>
            <a:ext cx="4399600" cy="2348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D5AC73-36CC-0DDA-AAE5-7A916ABBBF85}"/>
              </a:ext>
            </a:extLst>
          </p:cNvPr>
          <p:cNvSpPr txBox="1"/>
          <p:nvPr/>
        </p:nvSpPr>
        <p:spPr>
          <a:xfrm>
            <a:off x="355632" y="4004575"/>
            <a:ext cx="5095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Average Evoked IPSC (Normalized) + Tiagabine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86CB2AD-1F2A-7B24-8EE5-6D57502E7E9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89629" r="2220" b="-2033"/>
          <a:stretch/>
        </p:blipFill>
        <p:spPr>
          <a:xfrm>
            <a:off x="5700524" y="3756745"/>
            <a:ext cx="5345974" cy="304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9DE30F-6E2F-F38B-CB25-891875786ACA}"/>
              </a:ext>
            </a:extLst>
          </p:cNvPr>
          <p:cNvSpPr txBox="1"/>
          <p:nvPr/>
        </p:nvSpPr>
        <p:spPr>
          <a:xfrm>
            <a:off x="5182636" y="4121806"/>
            <a:ext cx="674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Decay shown as medians with IQR with Friedman test (paired) with Dunn’s multiple comparisons.**P&lt;.01.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E07C2E-1FDE-96C1-456E-0A5B7104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Tiagabine Weakly Prolongs Decay of Successive </a:t>
            </a:r>
            <a:r>
              <a:rPr lang="en-US" dirty="0" err="1"/>
              <a:t>eIPSCs</a:t>
            </a:r>
            <a:r>
              <a:rPr lang="en-US" dirty="0"/>
              <a:t> </a:t>
            </a:r>
            <a:r>
              <a:rPr lang="en-US" sz="3600" dirty="0"/>
              <a:t>in </a:t>
            </a:r>
            <a:r>
              <a:rPr lang="en-US" sz="3600" i="1" dirty="0"/>
              <a:t>Slc6a1</a:t>
            </a:r>
            <a:r>
              <a:rPr lang="en-US" sz="3600" baseline="30000" dirty="0"/>
              <a:t>+/S295L</a:t>
            </a:r>
            <a:r>
              <a:rPr lang="en-US" sz="3600" dirty="0"/>
              <a:t> Mice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38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73B5-064D-07F3-C4C0-9AEAAA840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Prolonged Decay of Spontaneous IPSCs in </a:t>
            </a:r>
            <a:r>
              <a:rPr lang="en-US" i="1" dirty="0"/>
              <a:t>Slc6a1</a:t>
            </a:r>
            <a:r>
              <a:rPr lang="en-US" baseline="30000" dirty="0"/>
              <a:t>+/S295L</a:t>
            </a:r>
            <a:r>
              <a:rPr lang="en-US" dirty="0"/>
              <a:t>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D394F93-7488-D2F7-BF2A-5480CBBA8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45682" y="1878699"/>
            <a:ext cx="7515225" cy="237172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BC9B60B-847E-028A-0A5F-3ADA1862C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1477" y="3938805"/>
            <a:ext cx="1677698" cy="291919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9000CC6-541A-C6C1-BD8E-45BDE6801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81550" y="3938805"/>
            <a:ext cx="1666513" cy="286327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040CAA2-CC7A-D540-E73D-1F66AE9D71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66376" y="1878699"/>
            <a:ext cx="1476374" cy="286327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EB5A351-34DB-09CF-59BF-24EE6AFB02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2727" y="3938805"/>
            <a:ext cx="1476375" cy="27527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0DC87D-BE1C-F992-DEE0-B9C1A364AEBF}"/>
              </a:ext>
            </a:extLst>
          </p:cNvPr>
          <p:cNvSpPr txBox="1"/>
          <p:nvPr/>
        </p:nvSpPr>
        <p:spPr>
          <a:xfrm>
            <a:off x="6244161" y="4992001"/>
            <a:ext cx="573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Bar graphs show mean with SEM with t-tests for amplitude and decay (normal distribution), rise time and interevent interval are shown as medians with IQR with Mann-Whitney test (fail normality test).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02A648-0E17-D434-4E75-DA27AA0A63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604" y="1544687"/>
            <a:ext cx="2172628" cy="21932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8207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4DD3EA-E484-1078-7ED7-746DBBE7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379418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C350350-BBF7-AE5A-73D8-A92AB6C98F9B}"/>
              </a:ext>
            </a:extLst>
          </p:cNvPr>
          <p:cNvSpPr txBox="1">
            <a:spLocks/>
          </p:cNvSpPr>
          <p:nvPr/>
        </p:nvSpPr>
        <p:spPr>
          <a:xfrm>
            <a:off x="0" y="5943600"/>
            <a:ext cx="5858608" cy="471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DEE – developmental and epileptic encephalopathy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4C3461-865C-2AAE-AD74-82023E7CBC93}"/>
              </a:ext>
            </a:extLst>
          </p:cNvPr>
          <p:cNvSpPr/>
          <p:nvPr/>
        </p:nvSpPr>
        <p:spPr>
          <a:xfrm>
            <a:off x="6655777" y="2681654"/>
            <a:ext cx="5433646" cy="344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7431F7-15FF-5F7F-BEE4-800E9095CF29}"/>
              </a:ext>
            </a:extLst>
          </p:cNvPr>
          <p:cNvSpPr/>
          <p:nvPr/>
        </p:nvSpPr>
        <p:spPr>
          <a:xfrm>
            <a:off x="7570178" y="1690688"/>
            <a:ext cx="3508130" cy="344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A1A3558-85FA-27AD-ECF5-6C92BCCFB032}"/>
              </a:ext>
            </a:extLst>
          </p:cNvPr>
          <p:cNvSpPr txBox="1">
            <a:spLocks/>
          </p:cNvSpPr>
          <p:nvPr/>
        </p:nvSpPr>
        <p:spPr>
          <a:xfrm>
            <a:off x="420566" y="0"/>
            <a:ext cx="113508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Mutant Variants in </a:t>
            </a:r>
            <a:r>
              <a:rPr lang="en-US" i="1"/>
              <a:t>SLC6A1</a:t>
            </a:r>
            <a:r>
              <a:rPr lang="en-US"/>
              <a:t> Are Associated with Neurologic and Developmental Disorders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41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4265CA3-80B1-DB54-7E2A-DCAC5159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9982" y="1796049"/>
            <a:ext cx="7002943" cy="20462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7D3EA00-502C-FE60-F322-FCE0B34F0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76525" y="4100250"/>
            <a:ext cx="2409825" cy="20574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EA4B9B7-986A-F97B-F53A-24DE3E5F2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2925" y="4100250"/>
            <a:ext cx="2447925" cy="202882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31C3619-665C-DFDC-AB7F-31AA241458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43638" y="4100250"/>
            <a:ext cx="2447925" cy="208597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F8389ED-7E94-7987-42BF-CE24B4688A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32925" y="1764771"/>
            <a:ext cx="2409825" cy="1914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1BA702-4CD2-7C5E-1799-2ADA6EF60301}"/>
              </a:ext>
            </a:extLst>
          </p:cNvPr>
          <p:cNvSpPr txBox="1"/>
          <p:nvPr/>
        </p:nvSpPr>
        <p:spPr>
          <a:xfrm>
            <a:off x="634875" y="6226113"/>
            <a:ext cx="10922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Bar graphs show mean with SEM with t-tests  (normal distribution), interevent interval is shown as medians with IQR with Mann-Whitney test (fail normality test).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F57D9C-6B44-FD4D-0316-56B78805C0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472" y="1375096"/>
            <a:ext cx="2278510" cy="21872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44EED32-48D1-3273-65E4-6914D98F1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17463"/>
            <a:ext cx="11493500" cy="1325562"/>
          </a:xfrm>
        </p:spPr>
        <p:txBody>
          <a:bodyPr/>
          <a:lstStyle/>
          <a:p>
            <a:r>
              <a:rPr lang="en-US" dirty="0"/>
              <a:t>Prolonged Decay and Other Changes in Spontaneous IPSCs in </a:t>
            </a:r>
            <a:r>
              <a:rPr lang="en-US" i="1" dirty="0"/>
              <a:t>Slc6a1</a:t>
            </a:r>
            <a:r>
              <a:rPr lang="en-US" baseline="30000" dirty="0"/>
              <a:t>S295L/S295L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9189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9C792-1EFC-AA51-C309-90308E645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A8339-41BF-38C5-BA62-1BB551FC8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739" y="1384183"/>
            <a:ext cx="9693553" cy="532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65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ED23957-6630-6F7A-5B7E-C4C16845B3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53280" y="-1914108"/>
            <a:ext cx="12298560" cy="884830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CD6EEB7-198D-BE1E-42EF-4B37B63EEA76}"/>
              </a:ext>
            </a:extLst>
          </p:cNvPr>
          <p:cNvGrpSpPr/>
          <p:nvPr/>
        </p:nvGrpSpPr>
        <p:grpSpPr>
          <a:xfrm>
            <a:off x="8517812" y="2852505"/>
            <a:ext cx="3484959" cy="1516863"/>
            <a:chOff x="8349407" y="4074272"/>
            <a:chExt cx="3484959" cy="1516863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307AD350-17C6-923F-F00C-4087D7A29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46580" y="4074272"/>
              <a:ext cx="1090611" cy="891622"/>
            </a:xfrm>
            <a:prstGeom prst="rect">
              <a:avLst/>
            </a:prstGeom>
          </p:spPr>
        </p:pic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79AAFA16-D51D-64F5-E9FD-106DB00587FB}"/>
                </a:ext>
              </a:extLst>
            </p:cNvPr>
            <p:cNvSpPr txBox="1">
              <a:spLocks/>
            </p:cNvSpPr>
            <p:nvPr/>
          </p:nvSpPr>
          <p:spPr>
            <a:xfrm>
              <a:off x="8349407" y="5022725"/>
              <a:ext cx="3484959" cy="5684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1400" b="1" dirty="0"/>
                <a:t>Vanderbilt University Medical Center</a:t>
              </a:r>
            </a:p>
            <a:p>
              <a:pPr>
                <a:spcBef>
                  <a:spcPts val="0"/>
                </a:spcBef>
              </a:pPr>
              <a:r>
                <a:rPr lang="en-US" sz="1400" b="1" dirty="0"/>
                <a:t>Department of Neurology</a:t>
              </a:r>
            </a:p>
            <a:p>
              <a:endParaRPr lang="en-US" sz="1400" b="1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6046B69B-F91B-6299-CAB1-52757D999344}"/>
              </a:ext>
            </a:extLst>
          </p:cNvPr>
          <p:cNvSpPr txBox="1">
            <a:spLocks/>
          </p:cNvSpPr>
          <p:nvPr/>
        </p:nvSpPr>
        <p:spPr>
          <a:xfrm>
            <a:off x="349250" y="18255"/>
            <a:ext cx="114935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Thank You! Questions?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5E4250-6EAE-FBFA-0545-AB0B6C1793E0}"/>
              </a:ext>
            </a:extLst>
          </p:cNvPr>
          <p:cNvSpPr txBox="1"/>
          <p:nvPr/>
        </p:nvSpPr>
        <p:spPr>
          <a:xfrm>
            <a:off x="871538" y="1343818"/>
            <a:ext cx="293541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Kang 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Jing-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Kirill Zavalin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Karishma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Randhave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Melissa Bassett-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Deleuw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Wangzhen Shen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Undergraduate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Ziang Song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Rishi Pillai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Ekta Anand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Elijah Simon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Eliam Chang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0ECCCF2C-07F5-5996-F4D3-DDA5207B6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36" y="2199150"/>
            <a:ext cx="3764767" cy="282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03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FAF90E5-6B03-81EF-C0FE-CE942090D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9116" y="2505134"/>
            <a:ext cx="5152467" cy="2750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D5AC73-36CC-0DDA-AAE5-7A916ABBBF85}"/>
              </a:ext>
            </a:extLst>
          </p:cNvPr>
          <p:cNvSpPr txBox="1"/>
          <p:nvPr/>
        </p:nvSpPr>
        <p:spPr>
          <a:xfrm>
            <a:off x="342900" y="2105024"/>
            <a:ext cx="3824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Average Evoked IPSC (Normalized)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86CB2AD-1F2A-7B24-8EE5-6D57502E7E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9629" r="2220" b="-2033"/>
          <a:stretch/>
        </p:blipFill>
        <p:spPr>
          <a:xfrm>
            <a:off x="5814824" y="4747780"/>
            <a:ext cx="5345974" cy="3048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B06404B-E7BB-BAD4-FEA2-DB16800F9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20798" y="2583656"/>
            <a:ext cx="5534025" cy="2209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7A55C5-0F57-7E59-CCD6-65546B0F4523}"/>
              </a:ext>
            </a:extLst>
          </p:cNvPr>
          <p:cNvSpPr txBox="1"/>
          <p:nvPr/>
        </p:nvSpPr>
        <p:spPr>
          <a:xfrm>
            <a:off x="4996897" y="5154583"/>
            <a:ext cx="6981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Rise times shown as medians with IQR with Kruskal-Wallis test (unpaired) or Friedman test (paired) with Dunn’s multiple comparisons. ***,**,*P&lt;.001, .01, .05.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D68F96-71B2-FF50-1FFF-B61FCBB6A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Tiagabine Increases Rise Time of </a:t>
            </a:r>
            <a:r>
              <a:rPr lang="en-US" dirty="0" err="1"/>
              <a:t>eIPSCs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157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191BC-ED5B-7541-1106-CEC5CC97A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77EC568-C8FA-700E-56DB-41FE74674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090" y="1542677"/>
            <a:ext cx="4410077" cy="23368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B7AF361-A5D6-723A-CA7A-F2B2F5FCC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090" y="4406531"/>
            <a:ext cx="4410077" cy="23543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1DAD3B-2640-6E11-80FF-32E1D55AB1DA}"/>
              </a:ext>
            </a:extLst>
          </p:cNvPr>
          <p:cNvSpPr txBox="1"/>
          <p:nvPr/>
        </p:nvSpPr>
        <p:spPr>
          <a:xfrm>
            <a:off x="566746" y="1151607"/>
            <a:ext cx="4806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Average Evoked </a:t>
            </a:r>
            <a:r>
              <a:rPr lang="en-US" sz="2000" b="1" i="1" dirty="0"/>
              <a:t>Slc6a1</a:t>
            </a:r>
            <a:r>
              <a:rPr lang="en-US" sz="2000" b="1" baseline="30000" dirty="0"/>
              <a:t>+/+</a:t>
            </a:r>
            <a:r>
              <a:rPr lang="en-US" sz="2000" b="1" dirty="0"/>
              <a:t> IPSC (Normalized)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DA0C5A-B771-3228-91D2-A552369CCAB6}"/>
              </a:ext>
            </a:extLst>
          </p:cNvPr>
          <p:cNvSpPr txBox="1"/>
          <p:nvPr/>
        </p:nvSpPr>
        <p:spPr>
          <a:xfrm>
            <a:off x="403239" y="4003377"/>
            <a:ext cx="5133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Average Evoked </a:t>
            </a:r>
            <a:r>
              <a:rPr lang="en-US" sz="2000" b="1" i="1" dirty="0"/>
              <a:t>Slc6a1</a:t>
            </a:r>
            <a:r>
              <a:rPr lang="en-US" sz="2000" b="1" baseline="30000" dirty="0"/>
              <a:t>+/S295L</a:t>
            </a:r>
            <a:r>
              <a:rPr lang="en-US" sz="2000" b="1" dirty="0"/>
              <a:t> IPSC (Normalized)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C1B7775F-AAAD-94BF-958C-69729C0D8A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16717" y="1385223"/>
            <a:ext cx="1990725" cy="20955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AA8AE12-3C70-C3E5-D91B-5AB55CC663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98087" y="4403487"/>
            <a:ext cx="2028825" cy="20955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D8BD898-E848-84C4-2451-E3A4C95E9D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26912" y="1355393"/>
            <a:ext cx="1943100" cy="20955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72D0B66-635C-F7DA-920A-3A42BF248C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36496" y="4403487"/>
            <a:ext cx="2028825" cy="2095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0E6D04-13DC-D61C-33EA-01D152AFAAA2}"/>
              </a:ext>
            </a:extLst>
          </p:cNvPr>
          <p:cNvSpPr txBox="1"/>
          <p:nvPr/>
        </p:nvSpPr>
        <p:spPr>
          <a:xfrm>
            <a:off x="5429248" y="3788112"/>
            <a:ext cx="551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Decay shown as medians with IQR with Friedman test (paired) with Dunn’s multiple comparisons. ****,***,**,*P&lt;.0001, .001, .01, .05.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7E5C8B6-E33A-DC14-A9EB-5920701A9E9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89629" r="2220" b="-2033"/>
          <a:stretch/>
        </p:blipFill>
        <p:spPr>
          <a:xfrm>
            <a:off x="5512362" y="3562796"/>
            <a:ext cx="5345974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220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4CDB3-C92B-55EC-B2B1-B40824F5C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 for Reduced GABA Uptake in Cortex and Cerebellum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1F9A8DF-E3AE-F93A-0BD6-E75D79691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6321" y="1993900"/>
            <a:ext cx="6259757" cy="39356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4328F7-DD05-0D2D-BA14-54C7D974A62A}"/>
              </a:ext>
            </a:extLst>
          </p:cNvPr>
          <p:cNvSpPr txBox="1"/>
          <p:nvPr/>
        </p:nvSpPr>
        <p:spPr>
          <a:xfrm>
            <a:off x="4370265" y="6020526"/>
            <a:ext cx="5814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Graph shows mean with SEM with paired t-tests with Bonferroni corrections.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B1B94-C5E8-C3AD-4D6C-C77725C83B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0" t="1248" r="2478" b="47270"/>
          <a:stretch/>
        </p:blipFill>
        <p:spPr>
          <a:xfrm>
            <a:off x="806450" y="2202772"/>
            <a:ext cx="3246062" cy="35179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7565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F97A705-4DD8-59FD-28A3-6814A3812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850" y="2082948"/>
            <a:ext cx="7741650" cy="458122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EDD5D5E-AC5C-F489-3858-4A1ABAB56491}"/>
              </a:ext>
            </a:extLst>
          </p:cNvPr>
          <p:cNvSpPr/>
          <p:nvPr/>
        </p:nvSpPr>
        <p:spPr>
          <a:xfrm>
            <a:off x="92646" y="1781175"/>
            <a:ext cx="4184078" cy="25923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E0DC4-7BB2-F39F-0563-94A73D04F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0"/>
            <a:ext cx="113030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What Are the Pathologic Changes in GABAergic Neurotransmission with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SLC6A1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(S295L) DEE?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B59CA51-AA4C-DB4B-08D4-866926A47C14}"/>
              </a:ext>
            </a:extLst>
          </p:cNvPr>
          <p:cNvSpPr txBox="1">
            <a:spLocks/>
          </p:cNvSpPr>
          <p:nvPr/>
        </p:nvSpPr>
        <p:spPr>
          <a:xfrm>
            <a:off x="1193841" y="4464050"/>
            <a:ext cx="1981688" cy="542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Normal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8FD5C4-1BBC-84A6-C4C5-F30870E17770}"/>
              </a:ext>
            </a:extLst>
          </p:cNvPr>
          <p:cNvSpPr/>
          <p:nvPr/>
        </p:nvSpPr>
        <p:spPr>
          <a:xfrm>
            <a:off x="92646" y="1781175"/>
            <a:ext cx="4184078" cy="25923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67FE51D-E052-E80C-ECF5-C2CE24607629}"/>
              </a:ext>
            </a:extLst>
          </p:cNvPr>
          <p:cNvSpPr txBox="1">
            <a:spLocks/>
          </p:cNvSpPr>
          <p:nvPr/>
        </p:nvSpPr>
        <p:spPr>
          <a:xfrm>
            <a:off x="6276975" y="1398735"/>
            <a:ext cx="3778229" cy="630238"/>
          </a:xfrm>
          <a:prstGeom prst="rect">
            <a:avLst/>
          </a:prstGeom>
          <a:solidFill>
            <a:srgbClr val="FF6464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SLC6A1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(S295L)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B97B656-E8E5-85E8-460C-E73C1FBA2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5127" r="6999"/>
          <a:stretch/>
        </p:blipFill>
        <p:spPr>
          <a:xfrm>
            <a:off x="86296" y="1819275"/>
            <a:ext cx="4151850" cy="253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46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F97A705-4DD8-59FD-28A3-6814A3812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50" y="999745"/>
            <a:ext cx="9899650" cy="58582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E0DC4-7BB2-F39F-0563-94A73D04F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0"/>
            <a:ext cx="113030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What Are the Pathologic Changes in GABAergic Neurotransmission with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SLC6A1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(S295L) DEE?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67FE51D-E052-E80C-ECF5-C2CE24607629}"/>
              </a:ext>
            </a:extLst>
          </p:cNvPr>
          <p:cNvSpPr txBox="1">
            <a:spLocks/>
          </p:cNvSpPr>
          <p:nvPr/>
        </p:nvSpPr>
        <p:spPr>
          <a:xfrm>
            <a:off x="8086725" y="1392385"/>
            <a:ext cx="3778229" cy="630238"/>
          </a:xfrm>
          <a:prstGeom prst="rect">
            <a:avLst/>
          </a:prstGeom>
          <a:solidFill>
            <a:srgbClr val="FF6464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SLC6A1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(S295L)</a:t>
            </a:r>
          </a:p>
        </p:txBody>
      </p:sp>
    </p:spTree>
    <p:extLst>
      <p:ext uri="{BB962C8B-B14F-4D97-AF65-F5344CB8AC3E}">
        <p14:creationId xmlns:p14="http://schemas.microsoft.com/office/powerpoint/2010/main" val="446906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ACCDAD-839B-5046-5EBE-49B7C11BE927}"/>
              </a:ext>
            </a:extLst>
          </p:cNvPr>
          <p:cNvSpPr txBox="1"/>
          <p:nvPr/>
        </p:nvSpPr>
        <p:spPr>
          <a:xfrm>
            <a:off x="6874501" y="3782276"/>
            <a:ext cx="4956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Normalized GAT-1 Protein in Slc6a1</a:t>
            </a:r>
            <a:r>
              <a:rPr lang="en-US" sz="2000" b="1" baseline="30000"/>
              <a:t>S295L </a:t>
            </a:r>
            <a:r>
              <a:rPr lang="en-US" sz="2000" b="1"/>
              <a:t>Mice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AF1B79A-79A7-96AF-6173-CDE3EE5A42A5}"/>
              </a:ext>
            </a:extLst>
          </p:cNvPr>
          <p:cNvSpPr txBox="1">
            <a:spLocks/>
          </p:cNvSpPr>
          <p:nvPr/>
        </p:nvSpPr>
        <p:spPr>
          <a:xfrm>
            <a:off x="325095" y="9053"/>
            <a:ext cx="115418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Reduced GAT-1 Expression in </a:t>
            </a:r>
            <a:r>
              <a:rPr lang="en-US" sz="4400" i="1"/>
              <a:t>Slc6a1</a:t>
            </a:r>
            <a:r>
              <a:rPr lang="en-US" baseline="30000"/>
              <a:t>+/A288V</a:t>
            </a:r>
            <a:r>
              <a:rPr lang="en-US" sz="4400"/>
              <a:t> and </a:t>
            </a:r>
            <a:r>
              <a:rPr lang="en-US" i="1"/>
              <a:t>Slc6a1</a:t>
            </a:r>
            <a:r>
              <a:rPr lang="en-US" baseline="30000"/>
              <a:t>+/S295L </a:t>
            </a:r>
            <a:r>
              <a:rPr lang="en-US"/>
              <a:t>Mice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EBF94D-41BD-84CD-C5F3-A278E8DB7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732" y="4122645"/>
            <a:ext cx="3551702" cy="245715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9A24C98-54F4-EBF4-9E73-751403AED55A}"/>
              </a:ext>
            </a:extLst>
          </p:cNvPr>
          <p:cNvSpPr txBox="1"/>
          <p:nvPr/>
        </p:nvSpPr>
        <p:spPr>
          <a:xfrm>
            <a:off x="5786225" y="6426991"/>
            <a:ext cx="7132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WT: Slc6a1</a:t>
            </a:r>
            <a:r>
              <a:rPr lang="en-US" sz="1400" b="1" baseline="30000"/>
              <a:t>+/+</a:t>
            </a:r>
            <a:r>
              <a:rPr lang="en-US" sz="1400" b="1"/>
              <a:t>, HT: Slc6a1</a:t>
            </a:r>
            <a:r>
              <a:rPr lang="en-US" sz="1400" b="1" baseline="30000"/>
              <a:t>+/S295L</a:t>
            </a:r>
            <a:r>
              <a:rPr lang="en-US" sz="1400" b="1"/>
              <a:t>, HM: Slc6a1</a:t>
            </a:r>
            <a:r>
              <a:rPr lang="en-US" sz="1400" b="1" baseline="30000"/>
              <a:t>S295L/S295L </a:t>
            </a:r>
          </a:p>
          <a:p>
            <a:pPr algn="ctr"/>
            <a:endParaRPr lang="en-US" sz="1400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F742FE-A49F-4D76-CEA8-63F73B51A701}"/>
              </a:ext>
            </a:extLst>
          </p:cNvPr>
          <p:cNvSpPr txBox="1"/>
          <p:nvPr/>
        </p:nvSpPr>
        <p:spPr>
          <a:xfrm>
            <a:off x="-89643" y="6422234"/>
            <a:ext cx="3410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Work of Dr. Wangzhen Shen</a:t>
            </a:r>
            <a:endParaRPr lang="en-US" sz="2000" b="1" baseline="30000"/>
          </a:p>
          <a:p>
            <a:pPr algn="ctr"/>
            <a:endParaRPr lang="en-US" sz="20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942DB6-B1E2-4875-55A6-27683B671F6F}"/>
              </a:ext>
            </a:extLst>
          </p:cNvPr>
          <p:cNvSpPr txBox="1"/>
          <p:nvPr/>
        </p:nvSpPr>
        <p:spPr>
          <a:xfrm>
            <a:off x="638929" y="3782276"/>
            <a:ext cx="497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Reduced GAT-1 Expression in Slc6a1</a:t>
            </a:r>
            <a:r>
              <a:rPr lang="en-US" sz="2000" b="1" baseline="30000"/>
              <a:t>S295L </a:t>
            </a:r>
            <a:r>
              <a:rPr lang="en-US" sz="2000" b="1"/>
              <a:t>Mice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4C34ED9-1BF3-92A6-26FB-BFD60E6650F3}"/>
              </a:ext>
            </a:extLst>
          </p:cNvPr>
          <p:cNvSpPr txBox="1"/>
          <p:nvPr/>
        </p:nvSpPr>
        <p:spPr>
          <a:xfrm>
            <a:off x="460598" y="1157658"/>
            <a:ext cx="497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Reduced GAT-1 Expression in Slc6a1</a:t>
            </a:r>
            <a:r>
              <a:rPr lang="en-US" sz="2000" b="1" baseline="30000"/>
              <a:t>A288V </a:t>
            </a:r>
            <a:r>
              <a:rPr lang="en-US" sz="2000" b="1"/>
              <a:t>Mice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DF486D3-F947-8F45-7849-5827B632F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541" y="1500734"/>
            <a:ext cx="3220085" cy="2115424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37C7ABA-7242-7C0D-C6E1-5783BE5F47A5}"/>
              </a:ext>
            </a:extLst>
          </p:cNvPr>
          <p:cNvSpPr txBox="1"/>
          <p:nvPr/>
        </p:nvSpPr>
        <p:spPr>
          <a:xfrm>
            <a:off x="6874501" y="1157658"/>
            <a:ext cx="4956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Normalized GAT-1 Protein in Slc6a1</a:t>
            </a:r>
            <a:r>
              <a:rPr lang="en-US" sz="2000" b="1" baseline="30000"/>
              <a:t>A288V </a:t>
            </a:r>
            <a:r>
              <a:rPr lang="en-US" sz="2000" b="1"/>
              <a:t>Mice</a:t>
            </a:r>
            <a:endParaRPr lang="en-US" sz="2000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EFE5F1B-F68A-2F26-D338-E2D5B79CC88F}"/>
              </a:ext>
            </a:extLst>
          </p:cNvPr>
          <p:cNvSpPr txBox="1"/>
          <p:nvPr/>
        </p:nvSpPr>
        <p:spPr>
          <a:xfrm>
            <a:off x="5786225" y="3457334"/>
            <a:ext cx="7132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WT: Slc6a1</a:t>
            </a:r>
            <a:r>
              <a:rPr lang="en-US" sz="1400" b="1" baseline="30000"/>
              <a:t>+/+</a:t>
            </a:r>
            <a:r>
              <a:rPr lang="en-US" sz="1400" b="1"/>
              <a:t>, HT: Slc6a1</a:t>
            </a:r>
            <a:r>
              <a:rPr lang="en-US" sz="1400" b="1" baseline="30000"/>
              <a:t>+/A288V</a:t>
            </a:r>
            <a:r>
              <a:rPr lang="en-US" sz="1400" b="1"/>
              <a:t>, HM: Slc6a1</a:t>
            </a:r>
            <a:r>
              <a:rPr lang="en-US" sz="1400" b="1" baseline="30000"/>
              <a:t>A288V/A288V </a:t>
            </a:r>
          </a:p>
          <a:p>
            <a:pPr algn="ctr"/>
            <a:endParaRPr lang="en-US" sz="1400" b="1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95CEEA67-42DC-2EF2-49F2-EE8CDC4D90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8" t="16529" r="1254"/>
          <a:stretch/>
        </p:blipFill>
        <p:spPr>
          <a:xfrm>
            <a:off x="348586" y="4141697"/>
            <a:ext cx="4608869" cy="2330496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B247C2AC-D975-1F8F-3FA5-00AA5DEEF6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21" t="20166" r="7919"/>
          <a:stretch/>
        </p:blipFill>
        <p:spPr>
          <a:xfrm>
            <a:off x="325095" y="1567416"/>
            <a:ext cx="4632360" cy="1737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B04ADB-750C-7B6A-F0C0-E462E05CC5F8}"/>
              </a:ext>
            </a:extLst>
          </p:cNvPr>
          <p:cNvSpPr txBox="1"/>
          <p:nvPr/>
        </p:nvSpPr>
        <p:spPr>
          <a:xfrm>
            <a:off x="5686932" y="2380876"/>
            <a:ext cx="1326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</a:rPr>
              <a:t>Partial LOF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029866-6596-D220-E198-EECD38DFA6C3}"/>
              </a:ext>
            </a:extLst>
          </p:cNvPr>
          <p:cNvSpPr txBox="1"/>
          <p:nvPr/>
        </p:nvSpPr>
        <p:spPr>
          <a:xfrm>
            <a:off x="5518552" y="5151166"/>
            <a:ext cx="1662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Complete LOF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7363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95AE48-EDC8-C9E9-8273-DC0F75435BBB}"/>
              </a:ext>
            </a:extLst>
          </p:cNvPr>
          <p:cNvSpPr txBox="1"/>
          <p:nvPr/>
        </p:nvSpPr>
        <p:spPr>
          <a:xfrm>
            <a:off x="75634" y="6386047"/>
            <a:ext cx="1191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Approximately 1 month old male mice were used in this study. </a:t>
            </a:r>
            <a:r>
              <a:rPr lang="en-US" sz="1400" dirty="0" err="1"/>
              <a:t>Ctx</a:t>
            </a:r>
            <a:r>
              <a:rPr lang="en-US" sz="1400" dirty="0"/>
              <a:t>: cortex, </a:t>
            </a:r>
            <a:r>
              <a:rPr lang="en-US" sz="1400" dirty="0" err="1"/>
              <a:t>Cb</a:t>
            </a:r>
            <a:r>
              <a:rPr lang="en-US" sz="1400" dirty="0"/>
              <a:t>: cerebellum, Hip: hippocampus, </a:t>
            </a:r>
            <a:r>
              <a:rPr lang="en-US" sz="1400" dirty="0" err="1"/>
              <a:t>Thal</a:t>
            </a:r>
            <a:r>
              <a:rPr lang="en-US" sz="1400" dirty="0"/>
              <a:t>: thalamus, U: </a:t>
            </a:r>
            <a:r>
              <a:rPr lang="en-US" sz="1400" dirty="0" err="1"/>
              <a:t>untransfected</a:t>
            </a:r>
            <a:r>
              <a:rPr lang="en-US" sz="1400" dirty="0"/>
              <a:t> Chinese Hamster Ovary cell line control. ATPase was used as loading control. ***,**,*P&lt;.001, .01, .05 vs WT by t-test, respectively.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2066DD-402B-B44D-D5AA-ED40A7619C1F}"/>
              </a:ext>
            </a:extLst>
          </p:cNvPr>
          <p:cNvGrpSpPr/>
          <p:nvPr/>
        </p:nvGrpSpPr>
        <p:grpSpPr>
          <a:xfrm>
            <a:off x="12760570" y="2117284"/>
            <a:ext cx="6170456" cy="4608125"/>
            <a:chOff x="22445814" y="17272715"/>
            <a:chExt cx="6170456" cy="460812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3889470-2424-9857-BDF8-52687D857F39}"/>
                </a:ext>
              </a:extLst>
            </p:cNvPr>
            <p:cNvSpPr txBox="1"/>
            <p:nvPr/>
          </p:nvSpPr>
          <p:spPr>
            <a:xfrm>
              <a:off x="22679013" y="17272715"/>
              <a:ext cx="59372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/>
                <a:t>Normalized Surface GAT-1 Protein in Slc6a1</a:t>
              </a:r>
              <a:r>
                <a:rPr lang="en-US" sz="2000" b="1" baseline="30000"/>
                <a:t>A288V/+ </a:t>
              </a:r>
              <a:r>
                <a:rPr lang="en-US" sz="2000" b="1"/>
                <a:t>Mice  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8E99CFA-14E7-A574-6342-996C7836195E}"/>
                </a:ext>
              </a:extLst>
            </p:cNvPr>
            <p:cNvGrpSpPr/>
            <p:nvPr/>
          </p:nvGrpSpPr>
          <p:grpSpPr>
            <a:xfrm>
              <a:off x="22445814" y="17844711"/>
              <a:ext cx="5455985" cy="4036129"/>
              <a:chOff x="23852129" y="16666570"/>
              <a:chExt cx="5455985" cy="4036129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EA2160BE-1F05-B8EE-3E54-4B2C5440D8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794" b="24335"/>
              <a:stretch/>
            </p:blipFill>
            <p:spPr>
              <a:xfrm>
                <a:off x="23852129" y="16666570"/>
                <a:ext cx="5455985" cy="3178175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9721C3C-7BB2-C990-8273-1E3986B77901}"/>
                  </a:ext>
                </a:extLst>
              </p:cNvPr>
              <p:cNvSpPr txBox="1"/>
              <p:nvPr/>
            </p:nvSpPr>
            <p:spPr>
              <a:xfrm>
                <a:off x="25344524" y="17180627"/>
                <a:ext cx="543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 **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BA245A3-F3E1-31DA-BF2C-1811921FC6E1}"/>
                  </a:ext>
                </a:extLst>
              </p:cNvPr>
              <p:cNvSpPr txBox="1"/>
              <p:nvPr/>
            </p:nvSpPr>
            <p:spPr>
              <a:xfrm>
                <a:off x="26377830" y="17180627"/>
                <a:ext cx="543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  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800A16F-3888-710C-D542-1917B97BA63B}"/>
                  </a:ext>
                </a:extLst>
              </p:cNvPr>
              <p:cNvSpPr txBox="1"/>
              <p:nvPr/>
            </p:nvSpPr>
            <p:spPr>
              <a:xfrm>
                <a:off x="27436536" y="17180627"/>
                <a:ext cx="543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  **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7602CB5-AF3C-989F-7340-FEED564AC173}"/>
                  </a:ext>
                </a:extLst>
              </p:cNvPr>
              <p:cNvSpPr txBox="1"/>
              <p:nvPr/>
            </p:nvSpPr>
            <p:spPr>
              <a:xfrm>
                <a:off x="28501592" y="17180627"/>
                <a:ext cx="543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  **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D5A2A2C-84EF-C5CE-BC8D-C307440B54DD}"/>
                  </a:ext>
                </a:extLst>
              </p:cNvPr>
              <p:cNvSpPr txBox="1"/>
              <p:nvPr/>
            </p:nvSpPr>
            <p:spPr>
              <a:xfrm>
                <a:off x="24834501" y="19754419"/>
                <a:ext cx="44262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WT     Het   WT    Het    WT    Het    WT    Het</a:t>
                </a: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04883DE-2FBB-F90F-78A7-A179CBDE0F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93607" y="20130702"/>
                <a:ext cx="87731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3A10B02-81E1-BEE6-425C-587A4603F4FA}"/>
                  </a:ext>
                </a:extLst>
              </p:cNvPr>
              <p:cNvSpPr txBox="1"/>
              <p:nvPr/>
            </p:nvSpPr>
            <p:spPr>
              <a:xfrm>
                <a:off x="25042957" y="20117924"/>
                <a:ext cx="66446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baseline="30000" err="1"/>
                  <a:t>Ctx</a:t>
                </a:r>
                <a:r>
                  <a:rPr lang="en-US" sz="3200" b="1" baseline="30000"/>
                  <a:t> </a:t>
                </a:r>
                <a:endParaRPr lang="en-US" sz="320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803DB56-7745-020A-F766-D02E82E85D0D}"/>
                  </a:ext>
                </a:extLst>
              </p:cNvPr>
              <p:cNvSpPr txBox="1"/>
              <p:nvPr/>
            </p:nvSpPr>
            <p:spPr>
              <a:xfrm>
                <a:off x="26103307" y="20117924"/>
                <a:ext cx="66446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baseline="30000" err="1"/>
                  <a:t>Cb</a:t>
                </a:r>
                <a:r>
                  <a:rPr lang="en-US" sz="3200" b="1" baseline="30000"/>
                  <a:t> </a:t>
                </a:r>
                <a:endParaRPr lang="en-US" sz="320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B9C907C-03CA-31A2-D617-D1A56349EE5A}"/>
                  </a:ext>
                </a:extLst>
              </p:cNvPr>
              <p:cNvSpPr txBox="1"/>
              <p:nvPr/>
            </p:nvSpPr>
            <p:spPr>
              <a:xfrm>
                <a:off x="27163657" y="20117924"/>
                <a:ext cx="66446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baseline="30000"/>
                  <a:t>Hip </a:t>
                </a:r>
                <a:endParaRPr lang="en-US" sz="3200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C21B207-3C24-A624-169E-0FABD062E419}"/>
                  </a:ext>
                </a:extLst>
              </p:cNvPr>
              <p:cNvSpPr txBox="1"/>
              <p:nvPr/>
            </p:nvSpPr>
            <p:spPr>
              <a:xfrm>
                <a:off x="28228163" y="20117924"/>
                <a:ext cx="66446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baseline="30000" err="1"/>
                  <a:t>Thal</a:t>
                </a:r>
                <a:r>
                  <a:rPr lang="en-US" sz="3200" b="1" baseline="30000"/>
                  <a:t> </a:t>
                </a:r>
                <a:endParaRPr lang="en-US" sz="3200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EB871D8-A53E-2EF8-65D8-7D9E63408A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37025" y="20130702"/>
                <a:ext cx="87731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CBBC48AE-735D-A7EA-89B2-5929C1CC19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53957" y="20130702"/>
                <a:ext cx="87731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A239B20D-B191-B93C-4DF1-6CDB125C14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121738" y="20130702"/>
                <a:ext cx="87731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A76C84-5820-3699-D94F-D83C9DC9DC77}"/>
              </a:ext>
            </a:extLst>
          </p:cNvPr>
          <p:cNvSpPr txBox="1"/>
          <p:nvPr/>
        </p:nvSpPr>
        <p:spPr>
          <a:xfrm>
            <a:off x="351932" y="69405"/>
            <a:ext cx="11563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Reduced Surface GAT-1 Expression in </a:t>
            </a:r>
            <a:r>
              <a:rPr lang="en-US" sz="3600" i="1"/>
              <a:t>Slc6a1</a:t>
            </a:r>
            <a:r>
              <a:rPr lang="en-US" sz="3600" baseline="30000"/>
              <a:t>A288V/+</a:t>
            </a:r>
            <a:r>
              <a:rPr lang="en-US" sz="3600"/>
              <a:t> and </a:t>
            </a:r>
            <a:r>
              <a:rPr lang="en-US" sz="3600" i="1"/>
              <a:t>Slc6a1</a:t>
            </a:r>
            <a:r>
              <a:rPr lang="en-US" sz="3600" baseline="30000"/>
              <a:t>S295L/+ </a:t>
            </a:r>
            <a:r>
              <a:rPr lang="en-US" sz="3600"/>
              <a:t>Mice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1CBCEE-E2B3-9284-7B45-45EF13E01FEF}"/>
              </a:ext>
            </a:extLst>
          </p:cNvPr>
          <p:cNvGrpSpPr/>
          <p:nvPr/>
        </p:nvGrpSpPr>
        <p:grpSpPr>
          <a:xfrm>
            <a:off x="12609124" y="6708081"/>
            <a:ext cx="6440909" cy="4780677"/>
            <a:chOff x="22188887" y="10609378"/>
            <a:chExt cx="6440909" cy="478067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008BA44-A67B-B8E3-A6D3-2192D1EFB76D}"/>
                </a:ext>
              </a:extLst>
            </p:cNvPr>
            <p:cNvGrpSpPr/>
            <p:nvPr/>
          </p:nvGrpSpPr>
          <p:grpSpPr>
            <a:xfrm>
              <a:off x="22188887" y="11072124"/>
              <a:ext cx="5948811" cy="4317931"/>
              <a:chOff x="25887832" y="26700266"/>
              <a:chExt cx="5948811" cy="4317931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5A563E88-2FEA-F3C5-CF66-8990E344BA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53" b="25084"/>
              <a:stretch/>
            </p:blipFill>
            <p:spPr>
              <a:xfrm>
                <a:off x="25887832" y="26700266"/>
                <a:ext cx="5948811" cy="3435172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440C747-FD41-C060-666A-1C698E6AC410}"/>
                  </a:ext>
                </a:extLst>
              </p:cNvPr>
              <p:cNvSpPr txBox="1"/>
              <p:nvPr/>
            </p:nvSpPr>
            <p:spPr>
              <a:xfrm>
                <a:off x="27599879" y="27017172"/>
                <a:ext cx="6490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 ***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D37C131-F3A0-7275-BE98-10650D897FA6}"/>
                  </a:ext>
                </a:extLst>
              </p:cNvPr>
              <p:cNvSpPr txBox="1"/>
              <p:nvPr/>
            </p:nvSpPr>
            <p:spPr>
              <a:xfrm>
                <a:off x="28680811" y="27017172"/>
                <a:ext cx="543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  **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CE2EB6A-800F-B061-7B19-61D8718B71CA}"/>
                  </a:ext>
                </a:extLst>
              </p:cNvPr>
              <p:cNvSpPr txBox="1"/>
              <p:nvPr/>
            </p:nvSpPr>
            <p:spPr>
              <a:xfrm>
                <a:off x="29691892" y="27017172"/>
                <a:ext cx="6490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  ***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9F5B2E1-6C59-BB76-1071-94C0C471104A}"/>
                  </a:ext>
                </a:extLst>
              </p:cNvPr>
              <p:cNvSpPr txBox="1"/>
              <p:nvPr/>
            </p:nvSpPr>
            <p:spPr>
              <a:xfrm>
                <a:off x="30756948" y="27017172"/>
                <a:ext cx="6490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  ***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E296211-F595-8719-28C4-C9159D17EE8D}"/>
                  </a:ext>
                </a:extLst>
              </p:cNvPr>
              <p:cNvSpPr txBox="1"/>
              <p:nvPr/>
            </p:nvSpPr>
            <p:spPr>
              <a:xfrm>
                <a:off x="27147007" y="30069917"/>
                <a:ext cx="44262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WT     Het   WT    Het    WT    Het    WT    Het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1633930-23EF-D1EC-5FB1-0EC41A6734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06113" y="30446200"/>
                <a:ext cx="87731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F83EAFC-5FA9-9DA7-9788-626549A9669A}"/>
                  </a:ext>
                </a:extLst>
              </p:cNvPr>
              <p:cNvSpPr txBox="1"/>
              <p:nvPr/>
            </p:nvSpPr>
            <p:spPr>
              <a:xfrm>
                <a:off x="27355463" y="30433422"/>
                <a:ext cx="66446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baseline="30000" err="1"/>
                  <a:t>Ctx</a:t>
                </a:r>
                <a:r>
                  <a:rPr lang="en-US" sz="3200" b="1" baseline="30000"/>
                  <a:t> </a:t>
                </a:r>
                <a:endParaRPr lang="en-US" sz="320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0E27E03-4D2B-DAC3-91B5-0AC9A5F1F2B3}"/>
                  </a:ext>
                </a:extLst>
              </p:cNvPr>
              <p:cNvSpPr txBox="1"/>
              <p:nvPr/>
            </p:nvSpPr>
            <p:spPr>
              <a:xfrm>
                <a:off x="28415813" y="30433422"/>
                <a:ext cx="66446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baseline="30000" err="1"/>
                  <a:t>Cb</a:t>
                </a:r>
                <a:r>
                  <a:rPr lang="en-US" sz="3200" b="1" baseline="30000"/>
                  <a:t> </a:t>
                </a:r>
                <a:endParaRPr lang="en-US" sz="320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63545B5-F5F8-CC1E-DB7C-40279DBABAF9}"/>
                  </a:ext>
                </a:extLst>
              </p:cNvPr>
              <p:cNvSpPr txBox="1"/>
              <p:nvPr/>
            </p:nvSpPr>
            <p:spPr>
              <a:xfrm>
                <a:off x="29476163" y="30433422"/>
                <a:ext cx="66446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baseline="30000"/>
                  <a:t>Hip </a:t>
                </a:r>
                <a:endParaRPr lang="en-US" sz="320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27FDDB4-5AFD-3723-559F-0C80E4D5CE5E}"/>
                  </a:ext>
                </a:extLst>
              </p:cNvPr>
              <p:cNvSpPr txBox="1"/>
              <p:nvPr/>
            </p:nvSpPr>
            <p:spPr>
              <a:xfrm>
                <a:off x="30540669" y="30433422"/>
                <a:ext cx="66446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baseline="30000" err="1"/>
                  <a:t>Thal</a:t>
                </a:r>
                <a:r>
                  <a:rPr lang="en-US" sz="3200" b="1" baseline="30000"/>
                  <a:t> </a:t>
                </a:r>
                <a:endParaRPr lang="en-US" sz="3200"/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9084971-66EF-9A4D-7551-217AFB5E4D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49531" y="30446200"/>
                <a:ext cx="87731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2B59D7F-9B22-314B-1E7B-0810EA7F97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366463" y="30446200"/>
                <a:ext cx="87731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D44D5C3-A343-D321-3347-6795FB6F0B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34244" y="30446200"/>
                <a:ext cx="87731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738CB2E-F22B-76E8-5B13-6FFBA3BC9F4C}"/>
                </a:ext>
              </a:extLst>
            </p:cNvPr>
            <p:cNvSpPr txBox="1"/>
            <p:nvPr/>
          </p:nvSpPr>
          <p:spPr>
            <a:xfrm>
              <a:off x="22692539" y="10609378"/>
              <a:ext cx="59372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/>
                <a:t>Normalized Surface GAT-1 Protein in Slc6a1</a:t>
              </a:r>
              <a:r>
                <a:rPr lang="en-US" sz="2000" b="1" baseline="30000"/>
                <a:t>S295L/+ </a:t>
              </a:r>
              <a:r>
                <a:rPr lang="en-US" sz="2000" b="1"/>
                <a:t>Mice 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9BF37D-3AE5-C890-4AE2-27DB32955CE3}"/>
              </a:ext>
            </a:extLst>
          </p:cNvPr>
          <p:cNvGrpSpPr/>
          <p:nvPr/>
        </p:nvGrpSpPr>
        <p:grpSpPr>
          <a:xfrm>
            <a:off x="-6348329" y="3473180"/>
            <a:ext cx="6106659" cy="3384820"/>
            <a:chOff x="14772141" y="17538278"/>
            <a:chExt cx="6106659" cy="33848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FA386CB-2510-BF7A-0523-3FF97595C9C9}"/>
                </a:ext>
              </a:extLst>
            </p:cNvPr>
            <p:cNvSpPr txBox="1"/>
            <p:nvPr/>
          </p:nvSpPr>
          <p:spPr>
            <a:xfrm>
              <a:off x="14859000" y="17538278"/>
              <a:ext cx="6019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/>
                <a:t>Reduced Surface GAT-1 Expression in Slc6a1</a:t>
              </a:r>
              <a:r>
                <a:rPr lang="en-US" sz="2000" b="1" baseline="30000"/>
                <a:t>A288V/+ </a:t>
              </a:r>
              <a:r>
                <a:rPr lang="en-US" sz="2000" b="1"/>
                <a:t>Mice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C940CE5-F514-85FE-C67A-E192AB4C914C}"/>
                </a:ext>
              </a:extLst>
            </p:cNvPr>
            <p:cNvGrpSpPr/>
            <p:nvPr/>
          </p:nvGrpSpPr>
          <p:grpSpPr>
            <a:xfrm>
              <a:off x="14772141" y="18382726"/>
              <a:ext cx="6051913" cy="2540372"/>
              <a:chOff x="14772141" y="7032549"/>
              <a:chExt cx="6051913" cy="2540372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3D1F9AC-A55D-4B63-45C6-DCF4B73FD3BC}"/>
                  </a:ext>
                </a:extLst>
              </p:cNvPr>
              <p:cNvSpPr txBox="1"/>
              <p:nvPr/>
            </p:nvSpPr>
            <p:spPr>
              <a:xfrm>
                <a:off x="20062054" y="8423078"/>
                <a:ext cx="762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/>
                  <a:t>GAT1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317201B-4664-8A79-5A68-1750317D32E2}"/>
                  </a:ext>
                </a:extLst>
              </p:cNvPr>
              <p:cNvSpPr txBox="1"/>
              <p:nvPr/>
            </p:nvSpPr>
            <p:spPr>
              <a:xfrm>
                <a:off x="14772141" y="7564595"/>
                <a:ext cx="10227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/>
                  <a:t>  100 </a:t>
                </a:r>
                <a:r>
                  <a:rPr lang="en-US" sz="1600" b="1" err="1"/>
                  <a:t>kDa</a:t>
                </a:r>
                <a:endParaRPr lang="en-US" sz="1600" b="1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6099B3E-4C41-B44A-B688-FCBAFDAEBAD6}"/>
                  </a:ext>
                </a:extLst>
              </p:cNvPr>
              <p:cNvSpPr txBox="1"/>
              <p:nvPr/>
            </p:nvSpPr>
            <p:spPr>
              <a:xfrm>
                <a:off x="14878060" y="8766849"/>
                <a:ext cx="9342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/>
                  <a:t>  </a:t>
                </a:r>
                <a:r>
                  <a:rPr lang="en-US" sz="1600" b="1"/>
                  <a:t>50 </a:t>
                </a:r>
                <a:r>
                  <a:rPr lang="en-US" sz="1600" b="1" err="1"/>
                  <a:t>kDa</a:t>
                </a:r>
                <a:endParaRPr lang="en-US" sz="1600" b="1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352F07C-BB0E-193B-0A68-FAA61356C921}"/>
                  </a:ext>
                </a:extLst>
              </p:cNvPr>
              <p:cNvSpPr txBox="1"/>
              <p:nvPr/>
            </p:nvSpPr>
            <p:spPr>
              <a:xfrm>
                <a:off x="16029874" y="7032549"/>
                <a:ext cx="44474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/>
                  <a:t>U     </a:t>
                </a:r>
                <a:r>
                  <a:rPr lang="en-US" sz="1600" b="1" err="1"/>
                  <a:t>Ctx</a:t>
                </a:r>
                <a:r>
                  <a:rPr lang="en-US" sz="1600" b="1"/>
                  <a:t>     </a:t>
                </a:r>
                <a:r>
                  <a:rPr lang="en-US" sz="1600" b="1" err="1"/>
                  <a:t>Cb</a:t>
                </a:r>
                <a:r>
                  <a:rPr lang="en-US" sz="1600" b="1"/>
                  <a:t>    Hip  </a:t>
                </a:r>
                <a:r>
                  <a:rPr lang="en-US" sz="1600" b="1" err="1"/>
                  <a:t>Thal</a:t>
                </a:r>
                <a:r>
                  <a:rPr lang="en-US" sz="1600" b="1"/>
                  <a:t>   </a:t>
                </a:r>
                <a:r>
                  <a:rPr lang="en-US" sz="1600" b="1" err="1"/>
                  <a:t>Ctx</a:t>
                </a:r>
                <a:r>
                  <a:rPr lang="en-US" sz="1600" b="1"/>
                  <a:t>    </a:t>
                </a:r>
                <a:r>
                  <a:rPr lang="en-US" sz="1600" b="1" err="1"/>
                  <a:t>Cb</a:t>
                </a:r>
                <a:r>
                  <a:rPr lang="en-US" sz="1600" b="1"/>
                  <a:t>     Hip   </a:t>
                </a:r>
                <a:r>
                  <a:rPr lang="en-US" sz="1600" b="1" err="1"/>
                  <a:t>Thal</a:t>
                </a:r>
                <a:endParaRPr lang="en-US" sz="1600" b="1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DF40EE3-6CFD-68F4-B902-54BCDE098390}"/>
                  </a:ext>
                </a:extLst>
              </p:cNvPr>
              <p:cNvSpPr txBox="1"/>
              <p:nvPr/>
            </p:nvSpPr>
            <p:spPr>
              <a:xfrm>
                <a:off x="20010268" y="7880076"/>
                <a:ext cx="81378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/>
                  <a:t>ATPase</a:t>
                </a:r>
              </a:p>
            </p:txBody>
          </p:sp>
          <p:pic>
            <p:nvPicPr>
              <p:cNvPr id="34" name="Picture 3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143C9D78-1378-B51F-9AFE-5F0547273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73896" y="8375434"/>
                <a:ext cx="4343400" cy="1197487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F0849DC7-3A2E-CDCD-9A34-744545C0AE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97200" y="7329211"/>
                <a:ext cx="4343400" cy="1024016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6914EB-C0EA-84F6-F669-461D6E69B74E}"/>
                </a:ext>
              </a:extLst>
            </p:cNvPr>
            <p:cNvSpPr txBox="1"/>
            <p:nvPr/>
          </p:nvSpPr>
          <p:spPr>
            <a:xfrm>
              <a:off x="16302555" y="18067045"/>
              <a:ext cx="36192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Slc6a1:    +/+                            A288V/+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6DD9F1E-A3B0-1661-90F6-B4C14EA185DB}"/>
                </a:ext>
              </a:extLst>
            </p:cNvPr>
            <p:cNvCxnSpPr>
              <a:cxnSpLocks/>
            </p:cNvCxnSpPr>
            <p:nvPr/>
          </p:nvCxnSpPr>
          <p:spPr>
            <a:xfrm>
              <a:off x="16473714" y="18405599"/>
              <a:ext cx="16384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8A01D4B-CB8C-7308-8FC6-1046FA7CE96A}"/>
                </a:ext>
              </a:extLst>
            </p:cNvPr>
            <p:cNvCxnSpPr>
              <a:cxnSpLocks/>
            </p:cNvCxnSpPr>
            <p:nvPr/>
          </p:nvCxnSpPr>
          <p:spPr>
            <a:xfrm>
              <a:off x="18285450" y="18405599"/>
              <a:ext cx="16384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5308DF-37BC-C7F4-B392-E0736DA60081}"/>
              </a:ext>
            </a:extLst>
          </p:cNvPr>
          <p:cNvGrpSpPr/>
          <p:nvPr/>
        </p:nvGrpSpPr>
        <p:grpSpPr>
          <a:xfrm>
            <a:off x="-6353076" y="6988381"/>
            <a:ext cx="6116153" cy="3430618"/>
            <a:chOff x="14732100" y="22127154"/>
            <a:chExt cx="6116153" cy="343061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B51DEE5-E878-6316-79AA-F8BA7282A6B6}"/>
                </a:ext>
              </a:extLst>
            </p:cNvPr>
            <p:cNvGrpSpPr/>
            <p:nvPr/>
          </p:nvGrpSpPr>
          <p:grpSpPr>
            <a:xfrm>
              <a:off x="14732100" y="22849046"/>
              <a:ext cx="6091954" cy="2708726"/>
              <a:chOff x="14732100" y="11498869"/>
              <a:chExt cx="6091954" cy="270872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42875A3-1A63-3350-4372-0D30A9C86F91}"/>
                  </a:ext>
                </a:extLst>
              </p:cNvPr>
              <p:cNvSpPr txBox="1"/>
              <p:nvPr/>
            </p:nvSpPr>
            <p:spPr>
              <a:xfrm>
                <a:off x="14732100" y="12252530"/>
                <a:ext cx="108022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/>
                  <a:t>  100 </a:t>
                </a:r>
                <a:r>
                  <a:rPr lang="en-US" sz="1600" b="1" err="1"/>
                  <a:t>kDa</a:t>
                </a:r>
                <a:endParaRPr lang="en-US" sz="1600" b="1"/>
              </a:p>
            </p:txBody>
          </p:sp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923C1188-715A-CAF6-C1EC-D6A59D2961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61504" y="12797895"/>
                <a:ext cx="4400550" cy="1409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3">
                <a:extLst>
                  <a:ext uri="{FF2B5EF4-FFF2-40B4-BE49-F238E27FC236}">
                    <a16:creationId xmlns:a16="http://schemas.microsoft.com/office/drawing/2014/main" id="{8AE3B752-E465-074B-F41A-16773F1F84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61504" y="11797770"/>
                <a:ext cx="4400550" cy="1000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73B8DD1-59F0-CEB5-8F81-EBFD4BD0C12A}"/>
                  </a:ext>
                </a:extLst>
              </p:cNvPr>
              <p:cNvSpPr txBox="1"/>
              <p:nvPr/>
            </p:nvSpPr>
            <p:spPr>
              <a:xfrm>
                <a:off x="20062054" y="12907510"/>
                <a:ext cx="762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/>
                  <a:t>GAT1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2CBA7C-F167-FBF9-3FBC-056AF0092027}"/>
                  </a:ext>
                </a:extLst>
              </p:cNvPr>
              <p:cNvSpPr txBox="1"/>
              <p:nvPr/>
            </p:nvSpPr>
            <p:spPr>
              <a:xfrm>
                <a:off x="14860587" y="13299206"/>
                <a:ext cx="9342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/>
                  <a:t>  </a:t>
                </a:r>
                <a:r>
                  <a:rPr lang="en-US" sz="1600" b="1"/>
                  <a:t>50 </a:t>
                </a:r>
                <a:r>
                  <a:rPr lang="en-US" sz="1600" b="1" err="1"/>
                  <a:t>kDa</a:t>
                </a:r>
                <a:endParaRPr lang="en-US" sz="1600" b="1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05A4A72-AF3B-36F4-6085-40E935E7536B}"/>
                  </a:ext>
                </a:extLst>
              </p:cNvPr>
              <p:cNvSpPr txBox="1"/>
              <p:nvPr/>
            </p:nvSpPr>
            <p:spPr>
              <a:xfrm>
                <a:off x="16066102" y="11498869"/>
                <a:ext cx="44474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/>
                  <a:t>U     </a:t>
                </a:r>
                <a:r>
                  <a:rPr lang="en-US" sz="1600" b="1" err="1"/>
                  <a:t>Ctx</a:t>
                </a:r>
                <a:r>
                  <a:rPr lang="en-US" sz="1600" b="1"/>
                  <a:t>     </a:t>
                </a:r>
                <a:r>
                  <a:rPr lang="en-US" sz="1600" b="1" err="1"/>
                  <a:t>Cb</a:t>
                </a:r>
                <a:r>
                  <a:rPr lang="en-US" sz="1600" b="1"/>
                  <a:t>    Hip  </a:t>
                </a:r>
                <a:r>
                  <a:rPr lang="en-US" sz="1600" b="1" err="1"/>
                  <a:t>Thal</a:t>
                </a:r>
                <a:r>
                  <a:rPr lang="en-US" sz="1600" b="1"/>
                  <a:t>   </a:t>
                </a:r>
                <a:r>
                  <a:rPr lang="en-US" sz="1600" b="1" err="1"/>
                  <a:t>Ctx</a:t>
                </a:r>
                <a:r>
                  <a:rPr lang="en-US" sz="1600" b="1"/>
                  <a:t>    </a:t>
                </a:r>
                <a:r>
                  <a:rPr lang="en-US" sz="1600" b="1" err="1"/>
                  <a:t>Cb</a:t>
                </a:r>
                <a:r>
                  <a:rPr lang="en-US" sz="1600" b="1"/>
                  <a:t>     Hip   </a:t>
                </a:r>
                <a:r>
                  <a:rPr lang="en-US" sz="1600" b="1" err="1"/>
                  <a:t>Thal</a:t>
                </a:r>
                <a:endParaRPr lang="en-US" sz="1600" b="1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82A3C80-1EF6-3471-CC6E-08B923B757BE}"/>
                  </a:ext>
                </a:extLst>
              </p:cNvPr>
              <p:cNvSpPr txBox="1"/>
              <p:nvPr/>
            </p:nvSpPr>
            <p:spPr>
              <a:xfrm>
                <a:off x="20010268" y="12364508"/>
                <a:ext cx="81378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/>
                  <a:t>ATPase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3C9C6D-AE87-1230-B4AE-93DC414F9D33}"/>
                </a:ext>
              </a:extLst>
            </p:cNvPr>
            <p:cNvSpPr txBox="1"/>
            <p:nvPr/>
          </p:nvSpPr>
          <p:spPr>
            <a:xfrm>
              <a:off x="14828453" y="22127154"/>
              <a:ext cx="6019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/>
                <a:t>Reduced Surface GAT-1 Expression in Slc6a1</a:t>
              </a:r>
              <a:r>
                <a:rPr lang="en-US" sz="2000" b="1" baseline="30000"/>
                <a:t>S295L/+ </a:t>
              </a:r>
              <a:r>
                <a:rPr lang="en-US" sz="2000" b="1"/>
                <a:t>Mice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858C77-C55A-58DC-F2F7-713E890E2C5E}"/>
                </a:ext>
              </a:extLst>
            </p:cNvPr>
            <p:cNvSpPr txBox="1"/>
            <p:nvPr/>
          </p:nvSpPr>
          <p:spPr>
            <a:xfrm>
              <a:off x="16291013" y="22545175"/>
              <a:ext cx="36192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Scl6a1:     +/+                            S295L/+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B961AE-FAA6-30E1-C750-993461D60BC6}"/>
                </a:ext>
              </a:extLst>
            </p:cNvPr>
            <p:cNvCxnSpPr>
              <a:cxnSpLocks/>
            </p:cNvCxnSpPr>
            <p:nvPr/>
          </p:nvCxnSpPr>
          <p:spPr>
            <a:xfrm>
              <a:off x="16510002" y="22868751"/>
              <a:ext cx="16384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1E6AE4F-6BCC-33FA-D624-D0B511A1C074}"/>
                </a:ext>
              </a:extLst>
            </p:cNvPr>
            <p:cNvCxnSpPr>
              <a:cxnSpLocks/>
            </p:cNvCxnSpPr>
            <p:nvPr/>
          </p:nvCxnSpPr>
          <p:spPr>
            <a:xfrm>
              <a:off x="18321738" y="22868751"/>
              <a:ext cx="16384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453F5860-8DA8-55CB-C690-7CBA985D4275}"/>
              </a:ext>
            </a:extLst>
          </p:cNvPr>
          <p:cNvSpPr txBox="1"/>
          <p:nvPr/>
        </p:nvSpPr>
        <p:spPr>
          <a:xfrm>
            <a:off x="9454153" y="3129748"/>
            <a:ext cx="26803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WT: Slc6a1</a:t>
            </a:r>
            <a:r>
              <a:rPr lang="en-US" sz="1400" b="1" baseline="30000"/>
              <a:t>+/+</a:t>
            </a:r>
            <a:r>
              <a:rPr lang="en-US" sz="1400" b="1"/>
              <a:t>, HT: Slc6a1</a:t>
            </a:r>
            <a:r>
              <a:rPr lang="en-US" sz="1400" b="1" baseline="30000"/>
              <a:t>A288V/+</a:t>
            </a:r>
            <a:r>
              <a:rPr lang="en-US" sz="1400" b="1"/>
              <a:t>, HM: Slc6a1</a:t>
            </a:r>
            <a:r>
              <a:rPr lang="en-US" sz="1400" b="1" baseline="30000"/>
              <a:t>A288V/A288V </a:t>
            </a:r>
          </a:p>
          <a:p>
            <a:pPr algn="ctr"/>
            <a:endParaRPr lang="en-US" sz="1400" b="1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809183BA-B3C1-7F31-EB3E-A40322D735BF}"/>
              </a:ext>
            </a:extLst>
          </p:cNvPr>
          <p:cNvSpPr txBox="1"/>
          <p:nvPr/>
        </p:nvSpPr>
        <p:spPr>
          <a:xfrm>
            <a:off x="9405635" y="5777129"/>
            <a:ext cx="26803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WT: Slc6a1</a:t>
            </a:r>
            <a:r>
              <a:rPr lang="en-US" sz="1400" b="1" baseline="30000"/>
              <a:t>+/+</a:t>
            </a:r>
            <a:r>
              <a:rPr lang="en-US" sz="1400" b="1"/>
              <a:t>, HT: Slc6a1</a:t>
            </a:r>
            <a:r>
              <a:rPr lang="en-US" sz="1400" b="1" baseline="30000"/>
              <a:t>S295L/+</a:t>
            </a:r>
            <a:r>
              <a:rPr lang="en-US" sz="1400" b="1"/>
              <a:t>, HM: Slc6a1</a:t>
            </a:r>
            <a:r>
              <a:rPr lang="en-US" sz="1400" b="1" baseline="30000"/>
              <a:t>S295L/S295L </a:t>
            </a:r>
          </a:p>
          <a:p>
            <a:pPr algn="ctr"/>
            <a:endParaRPr lang="en-US" sz="1400" b="1"/>
          </a:p>
        </p:txBody>
      </p:sp>
      <p:pic>
        <p:nvPicPr>
          <p:cNvPr id="260" name="Picture 259">
            <a:extLst>
              <a:ext uri="{FF2B5EF4-FFF2-40B4-BE49-F238E27FC236}">
                <a16:creationId xmlns:a16="http://schemas.microsoft.com/office/drawing/2014/main" id="{F9F8733F-BDBF-66C2-5177-287B352F71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580"/>
          <a:stretch/>
        </p:blipFill>
        <p:spPr>
          <a:xfrm>
            <a:off x="815596" y="1538694"/>
            <a:ext cx="4353760" cy="2023325"/>
          </a:xfrm>
          <a:prstGeom prst="rect">
            <a:avLst/>
          </a:prstGeom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3BF95218-83D2-F8DB-830A-AEEE4D0CEEE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4517"/>
          <a:stretch/>
        </p:blipFill>
        <p:spPr>
          <a:xfrm>
            <a:off x="819920" y="4065534"/>
            <a:ext cx="4345113" cy="2099251"/>
          </a:xfrm>
          <a:prstGeom prst="rect">
            <a:avLst/>
          </a:prstGeom>
        </p:spPr>
      </p:pic>
      <p:pic>
        <p:nvPicPr>
          <p:cNvPr id="305" name="Picture 304">
            <a:extLst>
              <a:ext uri="{FF2B5EF4-FFF2-40B4-BE49-F238E27FC236}">
                <a16:creationId xmlns:a16="http://schemas.microsoft.com/office/drawing/2014/main" id="{F281D923-1E57-9147-C838-79A71B27D4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5425"/>
          <a:stretch/>
        </p:blipFill>
        <p:spPr>
          <a:xfrm>
            <a:off x="6133853" y="1586903"/>
            <a:ext cx="3715978" cy="2304125"/>
          </a:xfrm>
          <a:prstGeom prst="rect">
            <a:avLst/>
          </a:prstGeom>
        </p:spPr>
      </p:pic>
      <p:pic>
        <p:nvPicPr>
          <p:cNvPr id="323" name="Picture 322">
            <a:extLst>
              <a:ext uri="{FF2B5EF4-FFF2-40B4-BE49-F238E27FC236}">
                <a16:creationId xmlns:a16="http://schemas.microsoft.com/office/drawing/2014/main" id="{3D3F671E-3624-DDBE-D3E9-C7E46D8D5C5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3157"/>
          <a:stretch/>
        </p:blipFill>
        <p:spPr>
          <a:xfrm>
            <a:off x="5978039" y="4126401"/>
            <a:ext cx="3866336" cy="2456067"/>
          </a:xfrm>
          <a:prstGeom prst="rect">
            <a:avLst/>
          </a:prstGeom>
        </p:spPr>
      </p:pic>
      <p:sp>
        <p:nvSpPr>
          <p:cNvPr id="324" name="TextBox 323">
            <a:extLst>
              <a:ext uri="{FF2B5EF4-FFF2-40B4-BE49-F238E27FC236}">
                <a16:creationId xmlns:a16="http://schemas.microsoft.com/office/drawing/2014/main" id="{509C566D-0729-EE2C-2E19-D7659E5F2628}"/>
              </a:ext>
            </a:extLst>
          </p:cNvPr>
          <p:cNvSpPr txBox="1"/>
          <p:nvPr/>
        </p:nvSpPr>
        <p:spPr>
          <a:xfrm>
            <a:off x="5023213" y="1269601"/>
            <a:ext cx="5937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Normalized Surface GAT-1 Protein in Slc6a1</a:t>
            </a:r>
            <a:r>
              <a:rPr lang="en-US" sz="1400" b="1" baseline="30000"/>
              <a:t>A288V/+ </a:t>
            </a:r>
            <a:r>
              <a:rPr lang="en-US" sz="1400" b="1"/>
              <a:t>Mice  </a:t>
            </a:r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79C45EEF-195A-9181-E828-6655580C6BAB}"/>
              </a:ext>
            </a:extLst>
          </p:cNvPr>
          <p:cNvSpPr txBox="1"/>
          <p:nvPr/>
        </p:nvSpPr>
        <p:spPr>
          <a:xfrm>
            <a:off x="5130659" y="3843372"/>
            <a:ext cx="5937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Normalized Surface GAT-1 Protein in Slc6a1</a:t>
            </a:r>
            <a:r>
              <a:rPr lang="en-US" sz="1400" b="1" baseline="30000"/>
              <a:t>S295L/+ </a:t>
            </a:r>
            <a:r>
              <a:rPr lang="en-US" sz="1400" b="1"/>
              <a:t>Mice  </a:t>
            </a:r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1B12A1FF-EEAF-CBF9-5C35-D5E5FA465364}"/>
              </a:ext>
            </a:extLst>
          </p:cNvPr>
          <p:cNvSpPr txBox="1"/>
          <p:nvPr/>
        </p:nvSpPr>
        <p:spPr>
          <a:xfrm>
            <a:off x="-17424" y="3758560"/>
            <a:ext cx="601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Reduced Surface GAT-1 Expression in </a:t>
            </a:r>
            <a:r>
              <a:rPr lang="en-US" sz="1400" b="1" i="1"/>
              <a:t>Slc6a1</a:t>
            </a:r>
            <a:r>
              <a:rPr lang="en-US" sz="1400" b="1" baseline="30000"/>
              <a:t>S295L/+ </a:t>
            </a:r>
            <a:r>
              <a:rPr lang="en-US" sz="1400" b="1"/>
              <a:t>Mice</a:t>
            </a:r>
          </a:p>
        </p:txBody>
      </p:sp>
      <p:sp>
        <p:nvSpPr>
          <p:cNvPr id="327" name="TextBox 326">
            <a:extLst>
              <a:ext uri="{FF2B5EF4-FFF2-40B4-BE49-F238E27FC236}">
                <a16:creationId xmlns:a16="http://schemas.microsoft.com/office/drawing/2014/main" id="{619EDF21-2B17-41E5-0A6A-9DAE1E937D40}"/>
              </a:ext>
            </a:extLst>
          </p:cNvPr>
          <p:cNvSpPr txBox="1"/>
          <p:nvPr/>
        </p:nvSpPr>
        <p:spPr>
          <a:xfrm>
            <a:off x="-17424" y="1251557"/>
            <a:ext cx="601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Reduced Surface GAT-1 Expression in </a:t>
            </a:r>
            <a:r>
              <a:rPr lang="en-US" sz="1400" b="1" i="1"/>
              <a:t>Slc6a1</a:t>
            </a:r>
            <a:r>
              <a:rPr lang="en-US" sz="1400" b="1" baseline="30000"/>
              <a:t>A288V/+ </a:t>
            </a:r>
            <a:r>
              <a:rPr lang="en-US" sz="1400" b="1"/>
              <a:t>Mice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C7A2E0-14A1-A198-395F-737DD04B3437}"/>
              </a:ext>
            </a:extLst>
          </p:cNvPr>
          <p:cNvSpPr txBox="1"/>
          <p:nvPr/>
        </p:nvSpPr>
        <p:spPr>
          <a:xfrm>
            <a:off x="-170362" y="6117816"/>
            <a:ext cx="3410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Work of Dr. Wangzhen Shen</a:t>
            </a:r>
            <a:endParaRPr lang="en-US" sz="2000" b="1" baseline="30000" dirty="0"/>
          </a:p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09347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4DD3EA-E484-1078-7ED7-746DBBE7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379418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C350350-BBF7-AE5A-73D8-A92AB6C98F9B}"/>
              </a:ext>
            </a:extLst>
          </p:cNvPr>
          <p:cNvSpPr txBox="1">
            <a:spLocks/>
          </p:cNvSpPr>
          <p:nvPr/>
        </p:nvSpPr>
        <p:spPr>
          <a:xfrm>
            <a:off x="6230815" y="6240099"/>
            <a:ext cx="5858608" cy="471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DEE – developmental and epileptic encephalopathy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4C3461-865C-2AAE-AD74-82023E7CBC93}"/>
              </a:ext>
            </a:extLst>
          </p:cNvPr>
          <p:cNvSpPr/>
          <p:nvPr/>
        </p:nvSpPr>
        <p:spPr>
          <a:xfrm>
            <a:off x="6655777" y="2681654"/>
            <a:ext cx="5433646" cy="344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7431F7-15FF-5F7F-BEE4-800E9095CF29}"/>
              </a:ext>
            </a:extLst>
          </p:cNvPr>
          <p:cNvSpPr/>
          <p:nvPr/>
        </p:nvSpPr>
        <p:spPr>
          <a:xfrm>
            <a:off x="7420863" y="889800"/>
            <a:ext cx="3508130" cy="344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2473AD-503B-2AF2-68A4-1B82866E6731}"/>
              </a:ext>
            </a:extLst>
          </p:cNvPr>
          <p:cNvSpPr txBox="1">
            <a:spLocks/>
          </p:cNvSpPr>
          <p:nvPr/>
        </p:nvSpPr>
        <p:spPr>
          <a:xfrm>
            <a:off x="6465490" y="2962710"/>
            <a:ext cx="56239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How is GABAergic neurotransmission changed in DEE associated with </a:t>
            </a:r>
            <a:r>
              <a:rPr lang="en-US" i="1" dirty="0"/>
              <a:t>SLC6A1</a:t>
            </a:r>
            <a:r>
              <a:rPr lang="en-US" dirty="0"/>
              <a:t>(S295L)?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F17382-B0BC-CD6E-5045-B332F0034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566" y="0"/>
            <a:ext cx="11350868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Mutant Variants in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SLC6A1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Are Associated with Neurologic and Developmental Disorders</a:t>
            </a:r>
          </a:p>
        </p:txBody>
      </p:sp>
    </p:spTree>
    <p:extLst>
      <p:ext uri="{BB962C8B-B14F-4D97-AF65-F5344CB8AC3E}">
        <p14:creationId xmlns:p14="http://schemas.microsoft.com/office/powerpoint/2010/main" val="10469674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C0A4D-2081-4CE5-C308-9C95360F7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BF53B4-2778-7B57-77F2-8DAF4B18F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296" y="1337475"/>
            <a:ext cx="5432344" cy="550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952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CAF29-98A6-631B-67BA-ADC3CB45F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DE6444F-42D2-4E49-D5BD-8017A1CC5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624" y="4457702"/>
            <a:ext cx="4281870" cy="2285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9E8487-FF3F-DA5C-CF5A-2B582EBD6B89}"/>
              </a:ext>
            </a:extLst>
          </p:cNvPr>
          <p:cNvSpPr txBox="1"/>
          <p:nvPr/>
        </p:nvSpPr>
        <p:spPr>
          <a:xfrm>
            <a:off x="628682" y="4055375"/>
            <a:ext cx="5095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Average Evoked IPSC (Normalized) + Tiagabine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0F2B950-1FCB-8E32-4B8A-B018DE470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9733" y="1748504"/>
            <a:ext cx="4133652" cy="21903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2779F2-49A5-B50F-E2A8-90B86E94F16C}"/>
              </a:ext>
            </a:extLst>
          </p:cNvPr>
          <p:cNvSpPr txBox="1"/>
          <p:nvPr/>
        </p:nvSpPr>
        <p:spPr>
          <a:xfrm>
            <a:off x="1264497" y="1347756"/>
            <a:ext cx="3824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Average Evoked IPSC (Normalized)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0C34389-7E68-2D16-540B-C56D204F3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1542" y="1747866"/>
            <a:ext cx="1990725" cy="216217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A58DF30-C977-EA25-2819-5218C1F295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72202" y="1747866"/>
            <a:ext cx="195262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11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4DD3EA-E484-1078-7ED7-746DBBE7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4955"/>
            <a:ext cx="12192000" cy="379418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F17382-B0BC-CD6E-5045-B332F0034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566" y="0"/>
            <a:ext cx="11350868" cy="1325563"/>
          </a:xfrm>
        </p:spPr>
        <p:txBody>
          <a:bodyPr>
            <a:normAutofit/>
          </a:bodyPr>
          <a:lstStyle/>
          <a:p>
            <a:pPr algn="ctr"/>
            <a:r>
              <a:rPr lang="en-US" i="1" dirty="0"/>
              <a:t>Slc6a1</a:t>
            </a:r>
            <a:r>
              <a:rPr lang="en-US" baseline="30000" dirty="0"/>
              <a:t>+/S295L</a:t>
            </a:r>
            <a:r>
              <a:rPr lang="en-US" dirty="0"/>
              <a:t> </a:t>
            </a:r>
            <a:r>
              <a:rPr lang="en-US" dirty="0" err="1"/>
              <a:t>Knockin</a:t>
            </a:r>
            <a:r>
              <a:rPr lang="en-US" dirty="0"/>
              <a:t> Mice Are an Animal Model for </a:t>
            </a:r>
            <a:r>
              <a:rPr lang="en-US" i="1" dirty="0"/>
              <a:t>SLC6A1</a:t>
            </a:r>
            <a:r>
              <a:rPr lang="en-US" dirty="0"/>
              <a:t>(S295L)-Associated DEE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C350350-BBF7-AE5A-73D8-A92AB6C98F9B}"/>
              </a:ext>
            </a:extLst>
          </p:cNvPr>
          <p:cNvSpPr txBox="1">
            <a:spLocks/>
          </p:cNvSpPr>
          <p:nvPr/>
        </p:nvSpPr>
        <p:spPr>
          <a:xfrm>
            <a:off x="0" y="1311276"/>
            <a:ext cx="5858608" cy="471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DEE – developmental and epileptic encephalopathy</a:t>
            </a:r>
          </a:p>
        </p:txBody>
      </p:sp>
    </p:spTree>
    <p:extLst>
      <p:ext uri="{BB962C8B-B14F-4D97-AF65-F5344CB8AC3E}">
        <p14:creationId xmlns:p14="http://schemas.microsoft.com/office/powerpoint/2010/main" val="881748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3B4AD-3409-B481-246A-248731440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/>
              <a:t>Slc6a1</a:t>
            </a:r>
            <a:r>
              <a:rPr lang="en-US" baseline="30000" dirty="0"/>
              <a:t>+/S295L</a:t>
            </a:r>
            <a:r>
              <a:rPr lang="en-US" dirty="0"/>
              <a:t> Mice Exhibit an Epileptic Phenotype with Absence-Type Seizures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B6EFAE-D164-3367-8EFC-49980C0F7AF7}"/>
              </a:ext>
            </a:extLst>
          </p:cNvPr>
          <p:cNvGrpSpPr/>
          <p:nvPr/>
        </p:nvGrpSpPr>
        <p:grpSpPr>
          <a:xfrm>
            <a:off x="360672" y="2080309"/>
            <a:ext cx="6052711" cy="3377406"/>
            <a:chOff x="2466975" y="2026444"/>
            <a:chExt cx="5378450" cy="3001169"/>
          </a:xfrm>
        </p:grpSpPr>
        <p:pic>
          <p:nvPicPr>
            <p:cNvPr id="1026" name="Picture 2" descr="Details are in the caption following the image">
              <a:extLst>
                <a:ext uri="{FF2B5EF4-FFF2-40B4-BE49-F238E27FC236}">
                  <a16:creationId xmlns:a16="http://schemas.microsoft.com/office/drawing/2014/main" id="{39D3E89E-5808-7D52-F6A1-E98D96F3FE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629" r="37485" b="41042"/>
            <a:stretch/>
          </p:blipFill>
          <p:spPr bwMode="auto">
            <a:xfrm>
              <a:off x="3381375" y="3702050"/>
              <a:ext cx="3362325" cy="132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Details are in the caption following the image">
              <a:extLst>
                <a:ext uri="{FF2B5EF4-FFF2-40B4-BE49-F238E27FC236}">
                  <a16:creationId xmlns:a16="http://schemas.microsoft.com/office/drawing/2014/main" id="{C72DA3A7-1454-22B2-380F-856B620CEE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41" b="60370"/>
            <a:stretch/>
          </p:blipFill>
          <p:spPr bwMode="auto">
            <a:xfrm>
              <a:off x="2466975" y="2108200"/>
              <a:ext cx="5378450" cy="1466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3C6F51-44F6-47A0-7645-7466B56E16FC}"/>
                </a:ext>
              </a:extLst>
            </p:cNvPr>
            <p:cNvSpPr/>
            <p:nvPr/>
          </p:nvSpPr>
          <p:spPr>
            <a:xfrm>
              <a:off x="7302500" y="2026444"/>
              <a:ext cx="342900" cy="163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790D3D0-968B-FCE2-FB70-0FDBF8643774}"/>
              </a:ext>
            </a:extLst>
          </p:cNvPr>
          <p:cNvSpPr txBox="1"/>
          <p:nvPr/>
        </p:nvSpPr>
        <p:spPr>
          <a:xfrm>
            <a:off x="1643952" y="5751512"/>
            <a:ext cx="34861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Britta E. Lindquist, Yuliya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Voskobiynyk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Kimberly Goodspeed, and Jeanne T. Paz, 2023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F14125-5940-AA11-EDE7-AD24E250C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491" y="2080309"/>
            <a:ext cx="5019837" cy="16507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F38FF-7BDC-85D1-527D-A2C8057D6D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88" r="24655"/>
          <a:stretch/>
        </p:blipFill>
        <p:spPr>
          <a:xfrm>
            <a:off x="8205726" y="4648138"/>
            <a:ext cx="1654122" cy="220674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E4701F8-C7E6-288C-B105-30868954A55E}"/>
              </a:ext>
            </a:extLst>
          </p:cNvPr>
          <p:cNvSpPr/>
          <p:nvPr/>
        </p:nvSpPr>
        <p:spPr>
          <a:xfrm>
            <a:off x="9174694" y="4462355"/>
            <a:ext cx="925189" cy="371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2F127-FDB8-D83B-1A75-5552B9D3CAEB}"/>
              </a:ext>
            </a:extLst>
          </p:cNvPr>
          <p:cNvSpPr txBox="1"/>
          <p:nvPr/>
        </p:nvSpPr>
        <p:spPr>
          <a:xfrm>
            <a:off x="7621796" y="4072734"/>
            <a:ext cx="3588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Total 5-7 Hz Spike-Wave Discharges </a:t>
            </a:r>
          </a:p>
          <a:p>
            <a:pPr algn="ctr"/>
            <a:r>
              <a:rPr lang="en-US" b="1" dirty="0"/>
              <a:t>Over 48 Hours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514F93-E2D8-A709-BB45-666A91E77548}"/>
              </a:ext>
            </a:extLst>
          </p:cNvPr>
          <p:cNvSpPr txBox="1"/>
          <p:nvPr/>
        </p:nvSpPr>
        <p:spPr>
          <a:xfrm>
            <a:off x="10156434" y="6290576"/>
            <a:ext cx="2107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Nwosu et al, 2022</a:t>
            </a:r>
          </a:p>
        </p:txBody>
      </p:sp>
    </p:spTree>
    <p:extLst>
      <p:ext uri="{BB962C8B-B14F-4D97-AF65-F5344CB8AC3E}">
        <p14:creationId xmlns:p14="http://schemas.microsoft.com/office/powerpoint/2010/main" val="1830801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44FAB-86F7-3E56-414A-BBA87615A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Cortex and Thalamus Are Two Crucial Regions in Absence Epilepsy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760967-F6BA-7CA9-FD20-0F4B2C21E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70" y="1616388"/>
            <a:ext cx="5160962" cy="478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9A9E601-DEB0-A621-78B5-D2C3290DE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361" y="2705100"/>
            <a:ext cx="5551570" cy="288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30612A-3C26-7715-6A90-4AB378220C1C}"/>
              </a:ext>
            </a:extLst>
          </p:cNvPr>
          <p:cNvSpPr txBox="1"/>
          <p:nvPr/>
        </p:nvSpPr>
        <p:spPr>
          <a:xfrm>
            <a:off x="8540749" y="6327775"/>
            <a:ext cx="3486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Gobbo et al, 2021</a:t>
            </a:r>
          </a:p>
        </p:txBody>
      </p:sp>
    </p:spTree>
    <p:extLst>
      <p:ext uri="{BB962C8B-B14F-4D97-AF65-F5344CB8AC3E}">
        <p14:creationId xmlns:p14="http://schemas.microsoft.com/office/powerpoint/2010/main" val="725342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E0DC4-7BB2-F39F-0563-94A73D04F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0"/>
            <a:ext cx="113030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What Are the Pathologic Changes in GABAergic Neurotransmission with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SLC6A1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(S295L) DEE?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B59CA51-AA4C-DB4B-08D4-866926A47C14}"/>
              </a:ext>
            </a:extLst>
          </p:cNvPr>
          <p:cNvSpPr txBox="1">
            <a:spLocks/>
          </p:cNvSpPr>
          <p:nvPr/>
        </p:nvSpPr>
        <p:spPr>
          <a:xfrm>
            <a:off x="2057156" y="1428727"/>
            <a:ext cx="1981688" cy="542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Normal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67FE51D-E052-E80C-ECF5-C2CE24607629}"/>
              </a:ext>
            </a:extLst>
          </p:cNvPr>
          <p:cNvSpPr txBox="1">
            <a:spLocks/>
          </p:cNvSpPr>
          <p:nvPr/>
        </p:nvSpPr>
        <p:spPr>
          <a:xfrm>
            <a:off x="7548573" y="1498430"/>
            <a:ext cx="3190854" cy="473223"/>
          </a:xfrm>
          <a:prstGeom prst="rect">
            <a:avLst/>
          </a:prstGeom>
          <a:solidFill>
            <a:srgbClr val="FF6464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SLC6A1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(S295L)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D96E01-88E5-F5A9-6540-D501E7EE76A5}"/>
              </a:ext>
            </a:extLst>
          </p:cNvPr>
          <p:cNvSpPr/>
          <p:nvPr/>
        </p:nvSpPr>
        <p:spPr>
          <a:xfrm>
            <a:off x="0" y="-962554"/>
            <a:ext cx="6096000" cy="44320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F4593D-6CD5-F6E6-5877-A7A2A7703E0A}"/>
              </a:ext>
            </a:extLst>
          </p:cNvPr>
          <p:cNvSpPr/>
          <p:nvPr/>
        </p:nvSpPr>
        <p:spPr>
          <a:xfrm>
            <a:off x="6096000" y="-962554"/>
            <a:ext cx="6096000" cy="44320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E7DBF-DC55-69E8-B2A6-B1ADA90407F2}"/>
              </a:ext>
            </a:extLst>
          </p:cNvPr>
          <p:cNvSpPr txBox="1"/>
          <p:nvPr/>
        </p:nvSpPr>
        <p:spPr>
          <a:xfrm>
            <a:off x="8935895" y="2705725"/>
            <a:ext cx="73309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8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BFACB-652D-DFBF-89C5-2D8E1AF0C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63" y="2074817"/>
            <a:ext cx="5287274" cy="325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15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ACCDAD-839B-5046-5EBE-49B7C11BE927}"/>
              </a:ext>
            </a:extLst>
          </p:cNvPr>
          <p:cNvSpPr txBox="1"/>
          <p:nvPr/>
        </p:nvSpPr>
        <p:spPr>
          <a:xfrm>
            <a:off x="7674385" y="1036337"/>
            <a:ext cx="2702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Normalized GAT-1 Protein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AF1B79A-79A7-96AF-6173-CDE3EE5A42A5}"/>
              </a:ext>
            </a:extLst>
          </p:cNvPr>
          <p:cNvSpPr txBox="1">
            <a:spLocks/>
          </p:cNvSpPr>
          <p:nvPr/>
        </p:nvSpPr>
        <p:spPr>
          <a:xfrm>
            <a:off x="325095" y="9053"/>
            <a:ext cx="115418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Reduced GAT-1 Expression in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Slc6a1</a:t>
            </a:r>
            <a:r>
              <a:rPr lang="en-US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S295L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Mice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EBF94D-41BD-84CD-C5F3-A278E8DB7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545" y="1347128"/>
            <a:ext cx="3551702" cy="245715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9A24C98-54F4-EBF4-9E73-751403AED55A}"/>
              </a:ext>
            </a:extLst>
          </p:cNvPr>
          <p:cNvSpPr txBox="1"/>
          <p:nvPr/>
        </p:nvSpPr>
        <p:spPr>
          <a:xfrm>
            <a:off x="5617592" y="6447668"/>
            <a:ext cx="7132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WT: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Slc6a1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+/+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HT: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Slc6a1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+/S295L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HM: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Slc6a1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S295L/S295L </a:t>
            </a:r>
          </a:p>
          <a:p>
            <a:pPr algn="ctr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F742FE-A49F-4D76-CEA8-63F73B51A701}"/>
              </a:ext>
            </a:extLst>
          </p:cNvPr>
          <p:cNvSpPr txBox="1"/>
          <p:nvPr/>
        </p:nvSpPr>
        <p:spPr>
          <a:xfrm>
            <a:off x="58039" y="6447668"/>
            <a:ext cx="304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Work of Dr. Wangzhen Shen</a:t>
            </a:r>
            <a:endParaRPr lang="en-US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7A81C8-AFE1-B129-E4D8-70E7E46669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57"/>
          <a:stretch/>
        </p:blipFill>
        <p:spPr>
          <a:xfrm>
            <a:off x="7122991" y="4082438"/>
            <a:ext cx="3866336" cy="24560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3ABFB2-7B61-0468-08A8-C3024B646234}"/>
              </a:ext>
            </a:extLst>
          </p:cNvPr>
          <p:cNvSpPr txBox="1"/>
          <p:nvPr/>
        </p:nvSpPr>
        <p:spPr>
          <a:xfrm>
            <a:off x="6087531" y="3704159"/>
            <a:ext cx="5937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Normalized Surface GAT-1 Protein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7FBFF9-D21D-A285-2153-BF0209978BA3}"/>
              </a:ext>
            </a:extLst>
          </p:cNvPr>
          <p:cNvGrpSpPr/>
          <p:nvPr/>
        </p:nvGrpSpPr>
        <p:grpSpPr>
          <a:xfrm>
            <a:off x="708689" y="1048981"/>
            <a:ext cx="4797835" cy="5398687"/>
            <a:chOff x="645222" y="1167275"/>
            <a:chExt cx="4797835" cy="539868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B942DB6-B1E2-4875-55A6-27683B671F6F}"/>
                </a:ext>
              </a:extLst>
            </p:cNvPr>
            <p:cNvSpPr txBox="1"/>
            <p:nvPr/>
          </p:nvSpPr>
          <p:spPr>
            <a:xfrm>
              <a:off x="1978622" y="1167275"/>
              <a:ext cx="20552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GAT-1 Expression</a:t>
              </a:r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95CEEA67-42DC-2EF2-49F2-EE8CDC4D9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28" t="16529" r="1254"/>
            <a:stretch/>
          </p:blipFill>
          <p:spPr>
            <a:xfrm>
              <a:off x="701820" y="1473784"/>
              <a:ext cx="4608869" cy="233049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78086C-ACCD-B9CD-50A0-B0C85350E1C8}"/>
                </a:ext>
              </a:extLst>
            </p:cNvPr>
            <p:cNvSpPr txBox="1"/>
            <p:nvPr/>
          </p:nvSpPr>
          <p:spPr>
            <a:xfrm>
              <a:off x="645222" y="1408792"/>
              <a:ext cx="85346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Slc6a1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14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7DAC961-2223-8D17-916B-C324402278E9}"/>
                </a:ext>
              </a:extLst>
            </p:cNvPr>
            <p:cNvSpPr txBox="1"/>
            <p:nvPr/>
          </p:nvSpPr>
          <p:spPr>
            <a:xfrm>
              <a:off x="1621761" y="3939122"/>
              <a:ext cx="28447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Surface GAT-1 Expression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E714ACC-711E-011A-C166-A9781161C7DA}"/>
                </a:ext>
              </a:extLst>
            </p:cNvPr>
            <p:cNvGrpSpPr/>
            <p:nvPr/>
          </p:nvGrpSpPr>
          <p:grpSpPr>
            <a:xfrm>
              <a:off x="645222" y="4207826"/>
              <a:ext cx="4797835" cy="2358136"/>
              <a:chOff x="433133" y="4375972"/>
              <a:chExt cx="4797835" cy="235813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C59B15B-6210-5E2B-72E0-55E5AEF0EB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14517"/>
              <a:stretch/>
            </p:blipFill>
            <p:spPr>
              <a:xfrm>
                <a:off x="433133" y="4416134"/>
                <a:ext cx="4797835" cy="2317974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810166-1A28-6D9D-101A-A57B80A10443}"/>
                  </a:ext>
                </a:extLst>
              </p:cNvPr>
              <p:cNvSpPr txBox="1"/>
              <p:nvPr/>
            </p:nvSpPr>
            <p:spPr>
              <a:xfrm>
                <a:off x="1663700" y="4419791"/>
                <a:ext cx="537702" cy="1411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endParaRPr lang="en-US" sz="12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608B5E-0479-8A32-93DB-9BEA2A0BD712}"/>
                  </a:ext>
                </a:extLst>
              </p:cNvPr>
              <p:cNvSpPr txBox="1"/>
              <p:nvPr/>
            </p:nvSpPr>
            <p:spPr>
              <a:xfrm>
                <a:off x="1663700" y="4375972"/>
                <a:ext cx="85346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Slc6a1</a:t>
                </a:r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1200" dirty="0"/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60C666C-9BF3-FC7E-07DA-5C765BD0CBDD}"/>
              </a:ext>
            </a:extLst>
          </p:cNvPr>
          <p:cNvSpPr txBox="1"/>
          <p:nvPr/>
        </p:nvSpPr>
        <p:spPr>
          <a:xfrm>
            <a:off x="325095" y="7700497"/>
            <a:ext cx="1191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Approximately 1 month old male mice were used in this study. </a:t>
            </a:r>
            <a:r>
              <a:rPr lang="en-US" sz="1400" dirty="0" err="1"/>
              <a:t>Ctx</a:t>
            </a:r>
            <a:r>
              <a:rPr lang="en-US" sz="1400" dirty="0"/>
              <a:t>: cortex, </a:t>
            </a:r>
            <a:r>
              <a:rPr lang="en-US" sz="1400" dirty="0" err="1"/>
              <a:t>Cb</a:t>
            </a:r>
            <a:r>
              <a:rPr lang="en-US" sz="1400" dirty="0"/>
              <a:t>: cerebellum, Hip: hippocampus, </a:t>
            </a:r>
            <a:r>
              <a:rPr lang="en-US" sz="1400" dirty="0" err="1"/>
              <a:t>Thal</a:t>
            </a:r>
            <a:r>
              <a:rPr lang="en-US" sz="1400" dirty="0"/>
              <a:t>: thalamus, U: </a:t>
            </a:r>
            <a:r>
              <a:rPr lang="en-US" sz="1400" dirty="0" err="1"/>
              <a:t>untransfected</a:t>
            </a:r>
            <a:r>
              <a:rPr lang="en-US" sz="1400" dirty="0"/>
              <a:t> Chinese Hamster Ovary cell line control. ATPase was used as loading control. ***,**,*P&lt;.001, .01, .05 vs WT by t-test, respectively.</a:t>
            </a:r>
          </a:p>
        </p:txBody>
      </p:sp>
    </p:spTree>
    <p:extLst>
      <p:ext uri="{BB962C8B-B14F-4D97-AF65-F5344CB8AC3E}">
        <p14:creationId xmlns:p14="http://schemas.microsoft.com/office/powerpoint/2010/main" val="399573696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1583</TotalTime>
  <Words>2181</Words>
  <Application>Microsoft Office PowerPoint</Application>
  <PresentationFormat>Widescreen</PresentationFormat>
  <Paragraphs>330</Paragraphs>
  <Slides>41</Slides>
  <Notes>8</Notes>
  <HiddenSlides>7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Segoe UI Symbol</vt:lpstr>
      <vt:lpstr>Custom Design</vt:lpstr>
      <vt:lpstr>Prism 10</vt:lpstr>
      <vt:lpstr>GABAergic Neurotransmission with GAT-1(S295L) Variant</vt:lpstr>
      <vt:lpstr>GAT-1 (Coded by SLC6A1) Is the Primary Transporter for Inhibitory Neurotransmitter GABA</vt:lpstr>
      <vt:lpstr>PowerPoint Presentation</vt:lpstr>
      <vt:lpstr>Mutant Variants in SLC6A1 Are Associated with Neurologic and Developmental Disorders</vt:lpstr>
      <vt:lpstr>Slc6a1+/S295L Knockin Mice Are an Animal Model for SLC6A1(S295L)-Associated DEE</vt:lpstr>
      <vt:lpstr>Slc6a1+/S295L Mice Exhibit an Epileptic Phenotype with Absence-Type Seizures</vt:lpstr>
      <vt:lpstr>Cortex and Thalamus Are Two Crucial Regions in Absence Epilepsy </vt:lpstr>
      <vt:lpstr>What Are the Pathologic Changes in GABAergic Neurotransmission with SLC6A1(S295L) DEE?</vt:lpstr>
      <vt:lpstr>PowerPoint Presentation</vt:lpstr>
      <vt:lpstr>Reduced GABA Uptake in GAT-1 Variants</vt:lpstr>
      <vt:lpstr>Trend for Reduced GABA Uptake in Cortex and Cerebellum</vt:lpstr>
      <vt:lpstr>What Are the Pathologic Changes in GABAergic Neurotransmission with SLC6A1(S295L) DEE?</vt:lpstr>
      <vt:lpstr>PowerPoint Presentation</vt:lpstr>
      <vt:lpstr>PowerPoint Presentation</vt:lpstr>
      <vt:lpstr>PowerPoint Presentation</vt:lpstr>
      <vt:lpstr>Negligible GABAergic Tonic Current in Slc6a1S295L/S295L Cortex at 2-3 and 7+ Months Old</vt:lpstr>
      <vt:lpstr>No Change in Tonic Current in Slc6a1+/S295L Thalamus</vt:lpstr>
      <vt:lpstr>PowerPoint Presentation</vt:lpstr>
      <vt:lpstr>PowerPoint Presentation</vt:lpstr>
      <vt:lpstr>Prolonged eIPSCs in Slc6a1+/S295L Mice</vt:lpstr>
      <vt:lpstr>Prolonged Decay of eIPSCs with GAT-1 Antagonist NO711 Application</vt:lpstr>
      <vt:lpstr>Prolonged eIPSC Decay in Slc6a1+/S295L Mice</vt:lpstr>
      <vt:lpstr>Tiagabine Prolonged eIPSC Decay Strongly in Slc6a1+/+ Mice, Weakly in Slc6a1+/S295L Mice</vt:lpstr>
      <vt:lpstr>Tiagabine Prolonged eIPSC Decay Strongly in Slc6a1+/+ Mice, Weakly in Slc6a1+/S295L Mice</vt:lpstr>
      <vt:lpstr>PowerPoint Presentation</vt:lpstr>
      <vt:lpstr>PowerPoint Presentation</vt:lpstr>
      <vt:lpstr>Successive IPSCs Show Prolonged Decay with Tiagabine and in Slc6a1+/S295L Mice</vt:lpstr>
      <vt:lpstr>Tiagabine Weakly Prolongs Decay of Successive eIPSCs in Slc6a1+/S295L Mice</vt:lpstr>
      <vt:lpstr>Prolonged Decay of Spontaneous IPSCs in Slc6a1+/S295L </vt:lpstr>
      <vt:lpstr>Prolonged Decay and Other Changes in Spontaneous IPSCs in Slc6a1S295L/S295L </vt:lpstr>
      <vt:lpstr>Summary</vt:lpstr>
      <vt:lpstr>PowerPoint Presentation</vt:lpstr>
      <vt:lpstr>Tiagabine Increases Rise Time of eIPSCs</vt:lpstr>
      <vt:lpstr>PowerPoint Presentation</vt:lpstr>
      <vt:lpstr>Trend for Reduced GABA Uptake in Cortex and Cerebellum</vt:lpstr>
      <vt:lpstr>What Are the Pathologic Changes in GABAergic Neurotransmission with SLC6A1(S295L) DEE?</vt:lpstr>
      <vt:lpstr>What Are the Pathologic Changes in GABAergic Neurotransmission with SLC6A1(S295L) DEE?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GABAergic Neurotransmission with GAT-1(S295L) Variant</dc:title>
  <dc:creator>Zavalin, Kirill Andreevich</dc:creator>
  <cp:lastModifiedBy>Kimberly Fry</cp:lastModifiedBy>
  <cp:revision>4</cp:revision>
  <dcterms:created xsi:type="dcterms:W3CDTF">2023-11-20T15:29:33Z</dcterms:created>
  <dcterms:modified xsi:type="dcterms:W3CDTF">2023-11-30T02:45:56Z</dcterms:modified>
</cp:coreProperties>
</file>